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73" r:id="rId2"/>
    <p:sldId id="256" r:id="rId3"/>
    <p:sldId id="258" r:id="rId4"/>
    <p:sldId id="257" r:id="rId5"/>
    <p:sldId id="261" r:id="rId6"/>
    <p:sldId id="265" r:id="rId7"/>
    <p:sldId id="266" r:id="rId8"/>
    <p:sldId id="263" r:id="rId9"/>
    <p:sldId id="278" r:id="rId10"/>
    <p:sldId id="268" r:id="rId11"/>
    <p:sldId id="264" r:id="rId12"/>
    <p:sldId id="285" r:id="rId13"/>
    <p:sldId id="283" r:id="rId14"/>
    <p:sldId id="288" r:id="rId15"/>
    <p:sldId id="272" r:id="rId16"/>
    <p:sldId id="284" r:id="rId17"/>
    <p:sldId id="286" r:id="rId18"/>
    <p:sldId id="287" r:id="rId19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8080"/>
    <a:srgbClr val="A1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55" d="100"/>
          <a:sy n="55" d="100"/>
        </p:scale>
        <p:origin x="15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724F-EC91-4CD7-A462-7C1FB11F14FA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04D5-B50E-49DB-B89C-0FF2E1C37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F04D5-B50E-49DB-B89C-0FF2E1C37EE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5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r>
              <a:rPr lang="zh-TW" altLang="en-US"/>
              <a:t>  芳瑜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049BA0FA-D072-4523-BF00-1C23FD917B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582ADE7-27EB-4217-820D-F70AD8C0A2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7B79100-1337-4742-9B31-1FF4EF88B0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5BD90EF1-EC3D-4B70-A53B-F0DBA88B8B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96DABF9A-3EF6-4114-AA3B-E42275C352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8D2917FC-8844-45D5-B7FF-C544E928C8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1D95830-3828-4E7E-9931-A4F4257B5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7" name="副標題 4">
            <a:extLst>
              <a:ext uri="{FF2B5EF4-FFF2-40B4-BE49-F238E27FC236}">
                <a16:creationId xmlns:a16="http://schemas.microsoft.com/office/drawing/2014/main" id="{929D32BF-1A2C-4EA6-BE52-3A42876BDA66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280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4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2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A6D34404-EB01-43D4-932D-7AF7D9C042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1AFDC140-7706-42FE-957A-28BC1280B7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4952434-2716-4C2E-995C-F38BF1F73A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C493765-8060-453C-9952-E5E5E6530B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D49426B-275A-47D1-9155-678C2435F2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1315073-75D3-4BEB-9555-2CFE7A912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E8C9546-6068-4894-91A5-15684E43F4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pic>
        <p:nvPicPr>
          <p:cNvPr id="9" name="Picture 17" descr="2_02">
            <a:extLst>
              <a:ext uri="{FF2B5EF4-FFF2-40B4-BE49-F238E27FC236}">
                <a16:creationId xmlns:a16="http://schemas.microsoft.com/office/drawing/2014/main" id="{960072E2-2C41-47DD-B508-160155CE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6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r>
              <a:rPr lang="zh-TW" altLang="en-US" dirty="0"/>
              <a:t>  芳瑜</a:t>
            </a: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3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8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6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0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8A97A9-2E30-4936-A7C7-379A4E7FC450}" type="datetimeFigureOut">
              <a:rPr lang="zh-TW" altLang="en-US" smtClean="0"/>
              <a:pPr/>
              <a:t>2024/2/19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38" descr="2_02">
            <a:extLst>
              <a:ext uri="{FF2B5EF4-FFF2-40B4-BE49-F238E27FC236}">
                <a16:creationId xmlns:a16="http://schemas.microsoft.com/office/drawing/2014/main" id="{1647956A-FBE4-4934-864F-3AEDF779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標題 4">
            <a:extLst>
              <a:ext uri="{FF2B5EF4-FFF2-40B4-BE49-F238E27FC236}">
                <a16:creationId xmlns:a16="http://schemas.microsoft.com/office/drawing/2014/main" id="{5EAF91F6-46E0-461F-84B2-436E4C02C242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3576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6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eeclass.nthu.edu.tw/" TargetMode="External"/><Relationship Id="rId4" Type="http://schemas.openxmlformats.org/officeDocument/2006/relationships/hyperlink" Target="https://elearn.nthu.edu.tw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learn@my.nthu.edu.tw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nthu.edu.tw/~gplab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phys.nthu.edu.tw/~gplab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2"/>
          <p:cNvSpPr/>
          <p:nvPr/>
        </p:nvSpPr>
        <p:spPr>
          <a:xfrm>
            <a:off x="2563178" y="5903009"/>
            <a:ext cx="6492348" cy="565768"/>
          </a:xfrm>
          <a:custGeom>
            <a:avLst/>
            <a:gdLst>
              <a:gd name="connsiteX0" fmla="*/ 346691 w 7013709"/>
              <a:gd name="connsiteY0" fmla="*/ 1379959 h 1379959"/>
              <a:gd name="connsiteX1" fmla="*/ 751805 w 7013709"/>
              <a:gd name="connsiteY1" fmla="*/ 95169 h 1379959"/>
              <a:gd name="connsiteX2" fmla="*/ 7013709 w 7013709"/>
              <a:gd name="connsiteY2" fmla="*/ 95169 h 1379959"/>
              <a:gd name="connsiteX3" fmla="*/ 7013709 w 7013709"/>
              <a:gd name="connsiteY3" fmla="*/ 95169 h 1379959"/>
              <a:gd name="connsiteX0" fmla="*/ 327474 w 7040791"/>
              <a:gd name="connsiteY0" fmla="*/ 1355096 h 1355096"/>
              <a:gd name="connsiteX1" fmla="*/ 778887 w 7040791"/>
              <a:gd name="connsiteY1" fmla="*/ 93455 h 1355096"/>
              <a:gd name="connsiteX2" fmla="*/ 7040791 w 7040791"/>
              <a:gd name="connsiteY2" fmla="*/ 93455 h 1355096"/>
              <a:gd name="connsiteX3" fmla="*/ 7040791 w 7040791"/>
              <a:gd name="connsiteY3" fmla="*/ 93455 h 1355096"/>
              <a:gd name="connsiteX0" fmla="*/ 125944 w 6839261"/>
              <a:gd name="connsiteY0" fmla="*/ 1355096 h 1355096"/>
              <a:gd name="connsiteX1" fmla="*/ 577357 w 6839261"/>
              <a:gd name="connsiteY1" fmla="*/ 93455 h 1355096"/>
              <a:gd name="connsiteX2" fmla="*/ 6839261 w 6839261"/>
              <a:gd name="connsiteY2" fmla="*/ 93455 h 1355096"/>
              <a:gd name="connsiteX3" fmla="*/ 6839261 w 6839261"/>
              <a:gd name="connsiteY3" fmla="*/ 93455 h 1355096"/>
              <a:gd name="connsiteX0" fmla="*/ 0 w 6713317"/>
              <a:gd name="connsiteY0" fmla="*/ 1382701 h 1382701"/>
              <a:gd name="connsiteX1" fmla="*/ 1215342 w 6713317"/>
              <a:gd name="connsiteY1" fmla="*/ 86336 h 1382701"/>
              <a:gd name="connsiteX2" fmla="*/ 6713317 w 6713317"/>
              <a:gd name="connsiteY2" fmla="*/ 121060 h 1382701"/>
              <a:gd name="connsiteX3" fmla="*/ 6713317 w 6713317"/>
              <a:gd name="connsiteY3" fmla="*/ 121060 h 1382701"/>
              <a:gd name="connsiteX0" fmla="*/ 0 w 6713317"/>
              <a:gd name="connsiteY0" fmla="*/ 1337398 h 1337398"/>
              <a:gd name="connsiteX1" fmla="*/ 983849 w 6713317"/>
              <a:gd name="connsiteY1" fmla="*/ 98906 h 1337398"/>
              <a:gd name="connsiteX2" fmla="*/ 6713317 w 6713317"/>
              <a:gd name="connsiteY2" fmla="*/ 75757 h 1337398"/>
              <a:gd name="connsiteX3" fmla="*/ 6713317 w 6713317"/>
              <a:gd name="connsiteY3" fmla="*/ 75757 h 1337398"/>
              <a:gd name="connsiteX0" fmla="*/ 0 w 6713317"/>
              <a:gd name="connsiteY0" fmla="*/ 1261641 h 1261641"/>
              <a:gd name="connsiteX1" fmla="*/ 983849 w 6713317"/>
              <a:gd name="connsiteY1" fmla="*/ 23149 h 1261641"/>
              <a:gd name="connsiteX2" fmla="*/ 6713317 w 6713317"/>
              <a:gd name="connsiteY2" fmla="*/ 0 h 1261641"/>
              <a:gd name="connsiteX3" fmla="*/ 6713317 w 6713317"/>
              <a:gd name="connsiteY3" fmla="*/ 0 h 1261641"/>
              <a:gd name="connsiteX0" fmla="*/ 3098 w 6716415"/>
              <a:gd name="connsiteY0" fmla="*/ 1261641 h 1261641"/>
              <a:gd name="connsiteX1" fmla="*/ 986947 w 6716415"/>
              <a:gd name="connsiteY1" fmla="*/ 23149 h 1261641"/>
              <a:gd name="connsiteX2" fmla="*/ 6716415 w 6716415"/>
              <a:gd name="connsiteY2" fmla="*/ 0 h 1261641"/>
              <a:gd name="connsiteX3" fmla="*/ 6716415 w 6716415"/>
              <a:gd name="connsiteY3" fmla="*/ 0 h 12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415" h="1261641">
                <a:moveTo>
                  <a:pt x="3098" y="1261641"/>
                </a:moveTo>
                <a:cubicBezTo>
                  <a:pt x="20459" y="645289"/>
                  <a:pt x="-178238" y="25078"/>
                  <a:pt x="986947" y="23149"/>
                </a:cubicBezTo>
                <a:lnTo>
                  <a:pt x="6716415" y="0"/>
                </a:lnTo>
                <a:lnTo>
                  <a:pt x="671641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342160" y="6307113"/>
            <a:ext cx="5713366" cy="161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圓角矩形 15"/>
          <p:cNvSpPr/>
          <p:nvPr/>
        </p:nvSpPr>
        <p:spPr>
          <a:xfrm>
            <a:off x="559462" y="6086230"/>
            <a:ext cx="1224136" cy="174296"/>
          </a:xfrm>
          <a:prstGeom prst="round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群組 132"/>
          <p:cNvGrpSpPr/>
          <p:nvPr/>
        </p:nvGrpSpPr>
        <p:grpSpPr>
          <a:xfrm>
            <a:off x="557931" y="2708920"/>
            <a:ext cx="8453400" cy="3106599"/>
            <a:chOff x="179512" y="370950"/>
            <a:chExt cx="8745148" cy="3858130"/>
          </a:xfrm>
          <a:solidFill>
            <a:schemeClr val="bg1"/>
          </a:solidFill>
        </p:grpSpPr>
        <p:sp>
          <p:nvSpPr>
            <p:cNvPr id="5" name="圓角矩形 4"/>
            <p:cNvSpPr/>
            <p:nvPr/>
          </p:nvSpPr>
          <p:spPr>
            <a:xfrm>
              <a:off x="179512" y="370950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79512" y="69269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179512" y="105273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79512" y="141277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79512" y="177281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79512" y="213285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79512" y="249289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179512" y="285293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79512" y="322146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79512" y="358999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79512" y="393305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1408235" y="3936494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2032278" y="3936494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135698" y="3936494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777907" y="393305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4932040" y="3941048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5575121" y="3937610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6732240" y="3936494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7372334" y="393305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8368892" y="3918188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1403648" y="370950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403648" y="69269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1403648" y="105273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1403648" y="141277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1403648" y="177281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403648" y="213285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1403648" y="249289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1403648" y="285293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1403648" y="322146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1403648" y="3589996"/>
              <a:ext cx="555768" cy="288032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2036370" y="408829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2036370" y="71056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2036370" y="107060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2036370" y="143064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2036370" y="179068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2036370" y="215072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2036370" y="251076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2036370" y="287080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2036370" y="323933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2036370" y="360786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3131840" y="408829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圓角矩形 46"/>
            <p:cNvSpPr/>
            <p:nvPr/>
          </p:nvSpPr>
          <p:spPr>
            <a:xfrm>
              <a:off x="3131840" y="70759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3131840" y="106763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3131840" y="142767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圓角矩形 49"/>
            <p:cNvSpPr/>
            <p:nvPr/>
          </p:nvSpPr>
          <p:spPr>
            <a:xfrm>
              <a:off x="3131840" y="178771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3131840" y="214775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3131840" y="250779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圓角矩形 52"/>
            <p:cNvSpPr/>
            <p:nvPr/>
          </p:nvSpPr>
          <p:spPr>
            <a:xfrm>
              <a:off x="3131840" y="286783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4" name="圓角矩形 53"/>
            <p:cNvSpPr/>
            <p:nvPr/>
          </p:nvSpPr>
          <p:spPr>
            <a:xfrm>
              <a:off x="3131840" y="323636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3131840" y="3604894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圓角矩形 55"/>
            <p:cNvSpPr/>
            <p:nvPr/>
          </p:nvSpPr>
          <p:spPr>
            <a:xfrm>
              <a:off x="3768548" y="397000"/>
              <a:ext cx="555768" cy="270169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圓角矩形 56"/>
            <p:cNvSpPr/>
            <p:nvPr/>
          </p:nvSpPr>
          <p:spPr>
            <a:xfrm>
              <a:off x="3768548" y="70415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圓角矩形 57"/>
            <p:cNvSpPr/>
            <p:nvPr/>
          </p:nvSpPr>
          <p:spPr>
            <a:xfrm>
              <a:off x="3768548" y="106419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圓角矩形 58"/>
            <p:cNvSpPr/>
            <p:nvPr/>
          </p:nvSpPr>
          <p:spPr>
            <a:xfrm>
              <a:off x="3768548" y="142423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3768548" y="178427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1" name="圓角矩形 60"/>
            <p:cNvSpPr/>
            <p:nvPr/>
          </p:nvSpPr>
          <p:spPr>
            <a:xfrm>
              <a:off x="3768548" y="214431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圓角矩形 61"/>
            <p:cNvSpPr/>
            <p:nvPr/>
          </p:nvSpPr>
          <p:spPr>
            <a:xfrm>
              <a:off x="3768548" y="250435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3768548" y="286439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4" name="圓角矩形 63"/>
            <p:cNvSpPr/>
            <p:nvPr/>
          </p:nvSpPr>
          <p:spPr>
            <a:xfrm>
              <a:off x="3768548" y="323292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3768548" y="360145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4932040" y="397000"/>
              <a:ext cx="555768" cy="270169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4932040" y="69644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4932040" y="105648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4932040" y="141652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圓角矩形 69"/>
            <p:cNvSpPr/>
            <p:nvPr/>
          </p:nvSpPr>
          <p:spPr>
            <a:xfrm>
              <a:off x="4932040" y="177656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4932040" y="213660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4932040" y="249664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4932040" y="285668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圓角矩形 73"/>
            <p:cNvSpPr/>
            <p:nvPr/>
          </p:nvSpPr>
          <p:spPr>
            <a:xfrm>
              <a:off x="4932040" y="322521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4932040" y="3593742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" name="圓角矩形 75"/>
            <p:cNvSpPr/>
            <p:nvPr/>
          </p:nvSpPr>
          <p:spPr>
            <a:xfrm>
              <a:off x="5575121" y="385171"/>
              <a:ext cx="555768" cy="270169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" name="圓角矩形 76"/>
            <p:cNvSpPr/>
            <p:nvPr/>
          </p:nvSpPr>
          <p:spPr>
            <a:xfrm>
              <a:off x="5575121" y="68994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圓角矩形 77"/>
            <p:cNvSpPr/>
            <p:nvPr/>
          </p:nvSpPr>
          <p:spPr>
            <a:xfrm>
              <a:off x="5575121" y="104998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" name="圓角矩形 78"/>
            <p:cNvSpPr/>
            <p:nvPr/>
          </p:nvSpPr>
          <p:spPr>
            <a:xfrm>
              <a:off x="5575121" y="141002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" name="圓角矩形 79"/>
            <p:cNvSpPr/>
            <p:nvPr/>
          </p:nvSpPr>
          <p:spPr>
            <a:xfrm>
              <a:off x="5575121" y="177006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" name="圓角矩形 80"/>
            <p:cNvSpPr/>
            <p:nvPr/>
          </p:nvSpPr>
          <p:spPr>
            <a:xfrm>
              <a:off x="5575121" y="213010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" name="圓角矩形 81"/>
            <p:cNvSpPr/>
            <p:nvPr/>
          </p:nvSpPr>
          <p:spPr>
            <a:xfrm>
              <a:off x="5575121" y="249014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5575121" y="285018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圓角矩形 83"/>
            <p:cNvSpPr/>
            <p:nvPr/>
          </p:nvSpPr>
          <p:spPr>
            <a:xfrm>
              <a:off x="5575121" y="321871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5" name="圓角矩形 84"/>
            <p:cNvSpPr/>
            <p:nvPr/>
          </p:nvSpPr>
          <p:spPr>
            <a:xfrm>
              <a:off x="5575121" y="358724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圓角矩形 85"/>
            <p:cNvSpPr/>
            <p:nvPr/>
          </p:nvSpPr>
          <p:spPr>
            <a:xfrm>
              <a:off x="6732240" y="397000"/>
              <a:ext cx="555768" cy="270169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>
              <a:off x="6732240" y="70415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8" name="圓角矩形 87"/>
            <p:cNvSpPr/>
            <p:nvPr/>
          </p:nvSpPr>
          <p:spPr>
            <a:xfrm>
              <a:off x="6732240" y="106419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圓角矩形 88"/>
            <p:cNvSpPr/>
            <p:nvPr/>
          </p:nvSpPr>
          <p:spPr>
            <a:xfrm>
              <a:off x="6732240" y="142423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0" name="圓角矩形 89"/>
            <p:cNvSpPr/>
            <p:nvPr/>
          </p:nvSpPr>
          <p:spPr>
            <a:xfrm>
              <a:off x="6732240" y="178427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圓角矩形 90"/>
            <p:cNvSpPr/>
            <p:nvPr/>
          </p:nvSpPr>
          <p:spPr>
            <a:xfrm>
              <a:off x="6732240" y="214431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圓角矩形 91"/>
            <p:cNvSpPr/>
            <p:nvPr/>
          </p:nvSpPr>
          <p:spPr>
            <a:xfrm>
              <a:off x="6732240" y="250435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圓角矩形 92"/>
            <p:cNvSpPr/>
            <p:nvPr/>
          </p:nvSpPr>
          <p:spPr>
            <a:xfrm>
              <a:off x="6732240" y="286439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圓角矩形 93"/>
            <p:cNvSpPr/>
            <p:nvPr/>
          </p:nvSpPr>
          <p:spPr>
            <a:xfrm>
              <a:off x="6732240" y="323292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圓角矩形 94"/>
            <p:cNvSpPr/>
            <p:nvPr/>
          </p:nvSpPr>
          <p:spPr>
            <a:xfrm>
              <a:off x="6732240" y="3601450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圓角矩形 95"/>
            <p:cNvSpPr/>
            <p:nvPr/>
          </p:nvSpPr>
          <p:spPr>
            <a:xfrm>
              <a:off x="7370839" y="408829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7" name="圓角矩形 96"/>
            <p:cNvSpPr/>
            <p:nvPr/>
          </p:nvSpPr>
          <p:spPr>
            <a:xfrm>
              <a:off x="7370839" y="70999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圓角矩形 97"/>
            <p:cNvSpPr/>
            <p:nvPr/>
          </p:nvSpPr>
          <p:spPr>
            <a:xfrm>
              <a:off x="7370839" y="107003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9" name="圓角矩形 98"/>
            <p:cNvSpPr/>
            <p:nvPr/>
          </p:nvSpPr>
          <p:spPr>
            <a:xfrm>
              <a:off x="7370839" y="143007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0" name="圓角矩形 99"/>
            <p:cNvSpPr/>
            <p:nvPr/>
          </p:nvSpPr>
          <p:spPr>
            <a:xfrm>
              <a:off x="7370839" y="179011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1" name="圓角矩形 100"/>
            <p:cNvSpPr/>
            <p:nvPr/>
          </p:nvSpPr>
          <p:spPr>
            <a:xfrm>
              <a:off x="7370839" y="215015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" name="圓角矩形 101"/>
            <p:cNvSpPr/>
            <p:nvPr/>
          </p:nvSpPr>
          <p:spPr>
            <a:xfrm>
              <a:off x="7370839" y="251019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3" name="圓角矩形 102"/>
            <p:cNvSpPr/>
            <p:nvPr/>
          </p:nvSpPr>
          <p:spPr>
            <a:xfrm>
              <a:off x="7370839" y="287023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4" name="圓角矩形 103"/>
            <p:cNvSpPr/>
            <p:nvPr/>
          </p:nvSpPr>
          <p:spPr>
            <a:xfrm>
              <a:off x="7370839" y="323876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5" name="圓角矩形 104"/>
            <p:cNvSpPr/>
            <p:nvPr/>
          </p:nvSpPr>
          <p:spPr>
            <a:xfrm>
              <a:off x="7370839" y="360729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6" name="圓角矩形 105"/>
            <p:cNvSpPr/>
            <p:nvPr/>
          </p:nvSpPr>
          <p:spPr>
            <a:xfrm>
              <a:off x="8368892" y="413060"/>
              <a:ext cx="555768" cy="270169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7" name="圓角矩形 106"/>
            <p:cNvSpPr/>
            <p:nvPr/>
          </p:nvSpPr>
          <p:spPr>
            <a:xfrm>
              <a:off x="8368892" y="725643"/>
              <a:ext cx="555768" cy="270169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8" name="圓角矩形 107"/>
            <p:cNvSpPr/>
            <p:nvPr/>
          </p:nvSpPr>
          <p:spPr>
            <a:xfrm>
              <a:off x="8368892" y="102730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9" name="圓角矩形 108"/>
            <p:cNvSpPr/>
            <p:nvPr/>
          </p:nvSpPr>
          <p:spPr>
            <a:xfrm>
              <a:off x="8368892" y="138734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0" name="圓角矩形 109"/>
            <p:cNvSpPr/>
            <p:nvPr/>
          </p:nvSpPr>
          <p:spPr>
            <a:xfrm>
              <a:off x="8368892" y="174738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1" name="圓角矩形 110"/>
            <p:cNvSpPr/>
            <p:nvPr/>
          </p:nvSpPr>
          <p:spPr>
            <a:xfrm>
              <a:off x="8368892" y="210742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2" name="圓角矩形 111"/>
            <p:cNvSpPr/>
            <p:nvPr/>
          </p:nvSpPr>
          <p:spPr>
            <a:xfrm>
              <a:off x="8368892" y="246746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3" name="圓角矩形 112"/>
            <p:cNvSpPr/>
            <p:nvPr/>
          </p:nvSpPr>
          <p:spPr>
            <a:xfrm>
              <a:off x="8368892" y="282750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4" name="圓角矩形 113"/>
            <p:cNvSpPr/>
            <p:nvPr/>
          </p:nvSpPr>
          <p:spPr>
            <a:xfrm>
              <a:off x="8368892" y="319603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5" name="圓角矩形 114"/>
            <p:cNvSpPr/>
            <p:nvPr/>
          </p:nvSpPr>
          <p:spPr>
            <a:xfrm>
              <a:off x="8368892" y="3564567"/>
              <a:ext cx="555768" cy="270168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7" name="圓角矩形 116"/>
          <p:cNvSpPr/>
          <p:nvPr/>
        </p:nvSpPr>
        <p:spPr>
          <a:xfrm>
            <a:off x="545045" y="4869160"/>
            <a:ext cx="1670351" cy="8696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星期一</a:t>
            </a:r>
            <a:endParaRPr lang="en-US" altLang="zh-TW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1+2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" name="圓角矩形 118"/>
          <p:cNvSpPr/>
          <p:nvPr/>
        </p:nvSpPr>
        <p:spPr>
          <a:xfrm>
            <a:off x="2367866" y="3877392"/>
            <a:ext cx="1670351" cy="18637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星期二</a:t>
            </a:r>
            <a:endParaRPr lang="en-US" altLang="zh-TW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5+6+7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圓角矩形 120"/>
          <p:cNvSpPr/>
          <p:nvPr/>
        </p:nvSpPr>
        <p:spPr>
          <a:xfrm>
            <a:off x="4038217" y="4587225"/>
            <a:ext cx="1651514" cy="11593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星期三</a:t>
            </a:r>
            <a:endParaRPr lang="en-US" altLang="zh-TW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9+10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5" name="圓角矩形 124"/>
          <p:cNvSpPr/>
          <p:nvPr/>
        </p:nvSpPr>
        <p:spPr>
          <a:xfrm>
            <a:off x="5778360" y="3272560"/>
            <a:ext cx="1657206" cy="10143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星期四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-15+16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6" name="圓角矩形 125"/>
          <p:cNvSpPr/>
          <p:nvPr/>
        </p:nvSpPr>
        <p:spPr>
          <a:xfrm>
            <a:off x="5778360" y="4558390"/>
            <a:ext cx="1650918" cy="11882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星期四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-13+14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圓角矩形 128"/>
          <p:cNvSpPr/>
          <p:nvPr/>
        </p:nvSpPr>
        <p:spPr>
          <a:xfrm>
            <a:off x="4058682" y="5932920"/>
            <a:ext cx="4178412" cy="306619"/>
          </a:xfrm>
          <a:prstGeom prst="round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講桌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圓角矩形 129"/>
          <p:cNvSpPr/>
          <p:nvPr/>
        </p:nvSpPr>
        <p:spPr>
          <a:xfrm>
            <a:off x="7508852" y="3763589"/>
            <a:ext cx="1610583" cy="1983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星期五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-17+18</a:t>
            </a:r>
          </a:p>
          <a:p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+19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5" name="直線接點 134"/>
          <p:cNvCxnSpPr/>
          <p:nvPr/>
        </p:nvCxnSpPr>
        <p:spPr>
          <a:xfrm>
            <a:off x="8037" y="3212976"/>
            <a:ext cx="9144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接點 135"/>
          <p:cNvCxnSpPr/>
          <p:nvPr/>
        </p:nvCxnSpPr>
        <p:spPr>
          <a:xfrm>
            <a:off x="-68521" y="4072995"/>
            <a:ext cx="9252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接點 136"/>
          <p:cNvCxnSpPr/>
          <p:nvPr/>
        </p:nvCxnSpPr>
        <p:spPr>
          <a:xfrm>
            <a:off x="-36512" y="4942716"/>
            <a:ext cx="9216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文字方塊 144">
            <a:extLst>
              <a:ext uri="{FF2B5EF4-FFF2-40B4-BE49-F238E27FC236}">
                <a16:creationId xmlns:a16="http://schemas.microsoft.com/office/drawing/2014/main" id="{C6E3FDE4-9FA7-41F5-8A59-E21930C1C7DF}"/>
              </a:ext>
            </a:extLst>
          </p:cNvPr>
          <p:cNvSpPr txBox="1"/>
          <p:nvPr/>
        </p:nvSpPr>
        <p:spPr>
          <a:xfrm>
            <a:off x="985823" y="6402309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門</a:t>
            </a:r>
          </a:p>
        </p:txBody>
      </p:sp>
      <p:pic>
        <p:nvPicPr>
          <p:cNvPr id="1026" name="Picture 2" descr="http://www.phys.nthu.edu.tw/~gplab/file/rules/112II-%20Exp%20Schedule.png">
            <a:extLst>
              <a:ext uri="{FF2B5EF4-FFF2-40B4-BE49-F238E27FC236}">
                <a16:creationId xmlns:a16="http://schemas.microsoft.com/office/drawing/2014/main" id="{F3CAA279-A362-4713-A270-C0A9F1544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0"/>
          <a:stretch/>
        </p:blipFill>
        <p:spPr bwMode="auto">
          <a:xfrm>
            <a:off x="8037" y="170570"/>
            <a:ext cx="9144000" cy="27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圓角矩形 129">
            <a:extLst>
              <a:ext uri="{FF2B5EF4-FFF2-40B4-BE49-F238E27FC236}">
                <a16:creationId xmlns:a16="http://schemas.microsoft.com/office/drawing/2014/main" id="{F923C4E6-C344-4D43-8FEB-6429AF25EC92}"/>
              </a:ext>
            </a:extLst>
          </p:cNvPr>
          <p:cNvSpPr/>
          <p:nvPr/>
        </p:nvSpPr>
        <p:spPr>
          <a:xfrm>
            <a:off x="4058682" y="3254816"/>
            <a:ext cx="1610583" cy="9283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星期五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-20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0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099" y="116632"/>
            <a:ext cx="9072500" cy="52718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kumimoji="1"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講師助教責任義務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講師助教課與實驗預作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講師助教課須由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大助教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帶領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助教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預作並熟悉實驗，分析與紀錄，預作請簽到退，未到者扣薪。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實驗課課前小考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實驗課需課前小考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可講解後再考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實驗器材清點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實驗前學生清點，實驗後助教清點，損壞需告知技術員。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每堂實驗課簽到退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大助教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助教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需於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1F R123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辦公室簽名到退。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EDD53BC-1470-45E7-AA97-20E811003EE1}"/>
              </a:ext>
            </a:extLst>
          </p:cNvPr>
          <p:cNvSpPr/>
          <p:nvPr/>
        </p:nvSpPr>
        <p:spPr>
          <a:xfrm>
            <a:off x="114124" y="5434314"/>
            <a:ext cx="90725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kumimoji="1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請助教檢討學生報告，告知報告正確書寫方式，或因何原因扣分。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29" y="184224"/>
            <a:ext cx="7757895" cy="65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返回 2">
            <a:hlinkClick r:id="rId3" action="ppaction://hlinksldjump" highlightClick="1"/>
          </p:cNvPr>
          <p:cNvSpPr/>
          <p:nvPr/>
        </p:nvSpPr>
        <p:spPr>
          <a:xfrm>
            <a:off x="8748464" y="6381328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7B50B-2048-418E-A8B2-EDBD7264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6632"/>
            <a:ext cx="7543800" cy="982156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普物實驗下學期課程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CEBA12-2E5B-41AE-B10E-90E7B2902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50108"/>
              </p:ext>
            </p:extLst>
          </p:nvPr>
        </p:nvGraphicFramePr>
        <p:xfrm>
          <a:off x="251520" y="1091641"/>
          <a:ext cx="8734632" cy="5472606"/>
        </p:xfrm>
        <a:graphic>
          <a:graphicData uri="http://schemas.openxmlformats.org/drawingml/2006/table">
            <a:tbl>
              <a:tblPr/>
              <a:tblGrid>
                <a:gridCol w="6358368">
                  <a:extLst>
                    <a:ext uri="{9D8B030D-6E8A-4147-A177-3AD203B41FA5}">
                      <a16:colId xmlns:a16="http://schemas.microsoft.com/office/drawing/2014/main" val="214581287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822493467"/>
                    </a:ext>
                  </a:extLst>
                </a:gridCol>
              </a:tblGrid>
              <a:tr h="329358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實驗編號</a:t>
                      </a:r>
                      <a:r>
                        <a:rPr lang="en-US" altLang="zh-TW" sz="20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3971" marR="3971" marT="3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實驗室號碼</a:t>
                      </a:r>
                    </a:p>
                  </a:txBody>
                  <a:tcPr marL="3971" marR="3971" marT="3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7872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 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安培計，伏特計和歐姆計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0024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 </a:t>
                      </a:r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電流天平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羅倫茲電磁力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07780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 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示波器工作原理與操作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3F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5464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電、磁與電磁學篇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38965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電場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1851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光的折射、偏振、干涉和繞射 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3926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 </a:t>
                      </a:r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RLC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線路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3F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47051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20: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電磁學與能源篇 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98345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荷姆倫茲線圈</a:t>
                      </a:r>
                      <a:endParaRPr lang="en-US" altLang="zh-TW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3F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23940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麥克森干涉實驗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1857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氫原子光譜量度與浦郎克常數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95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F-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光電與近代物理學篇 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2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51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F6EF5C-5BC4-4618-B717-571C4C2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9407"/>
            <a:ext cx="3528392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實驗輪流表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848B08-85C9-4A33-BE43-12F206462299}"/>
              </a:ext>
            </a:extLst>
          </p:cNvPr>
          <p:cNvSpPr/>
          <p:nvPr/>
        </p:nvSpPr>
        <p:spPr>
          <a:xfrm>
            <a:off x="4427984" y="270785"/>
            <a:ext cx="459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http://www.phys.nthu.edu.tw/~gplab/rules.html</a:t>
            </a:r>
            <a:endParaRPr lang="zh-TW" altLang="en-US" dirty="0"/>
          </a:p>
        </p:txBody>
      </p:sp>
      <p:pic>
        <p:nvPicPr>
          <p:cNvPr id="5" name="Picture 2" descr="http://www.phys.nthu.edu.tw/~gplab/file/rules/112II-%20Exp%20Schedule.png">
            <a:extLst>
              <a:ext uri="{FF2B5EF4-FFF2-40B4-BE49-F238E27FC236}">
                <a16:creationId xmlns:a16="http://schemas.microsoft.com/office/drawing/2014/main" id="{A4196C3B-1572-445D-9E8F-E4749B62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1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7B50B-2048-418E-A8B2-EDBD7264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4624"/>
            <a:ext cx="7543800" cy="6480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普物實驗報告分組 </a:t>
            </a:r>
            <a:r>
              <a:rPr lang="en-US" altLang="zh-TW" sz="4000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A</a:t>
            </a:r>
            <a:r>
              <a:rPr lang="zh-TW" altLang="en-US" sz="4000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 </a:t>
            </a:r>
            <a:r>
              <a:rPr lang="en-US" altLang="zh-TW" sz="4000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B</a:t>
            </a:r>
            <a:r>
              <a:rPr lang="zh-TW" altLang="en-US" sz="4000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 組</a:t>
            </a:r>
            <a:endParaRPr lang="zh-TW" altLang="en-US" sz="40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CEBA12-2E5B-41AE-B10E-90E7B2902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61444"/>
              </p:ext>
            </p:extLst>
          </p:nvPr>
        </p:nvGraphicFramePr>
        <p:xfrm>
          <a:off x="204684" y="764704"/>
          <a:ext cx="8734632" cy="4968547"/>
        </p:xfrm>
        <a:graphic>
          <a:graphicData uri="http://schemas.openxmlformats.org/drawingml/2006/table">
            <a:tbl>
              <a:tblPr/>
              <a:tblGrid>
                <a:gridCol w="5472608">
                  <a:extLst>
                    <a:ext uri="{9D8B030D-6E8A-4147-A177-3AD203B41FA5}">
                      <a16:colId xmlns:a16="http://schemas.microsoft.com/office/drawing/2014/main" val="2145812875"/>
                    </a:ext>
                  </a:extLst>
                </a:gridCol>
                <a:gridCol w="3262024">
                  <a:extLst>
                    <a:ext uri="{9D8B030D-6E8A-4147-A177-3AD203B41FA5}">
                      <a16:colId xmlns:a16="http://schemas.microsoft.com/office/drawing/2014/main" val="1822493467"/>
                    </a:ext>
                  </a:extLst>
                </a:gridCol>
              </a:tblGrid>
              <a:tr h="299023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實驗編號</a:t>
                      </a:r>
                      <a:r>
                        <a:rPr lang="en-US" altLang="zh-TW" sz="18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3971" marR="3971" marT="3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</a:p>
                  </a:txBody>
                  <a:tcPr marL="3971" marR="3971" marT="3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7872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 </a:t>
                      </a:r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安培計，伏特計和歐姆計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0024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 </a:t>
                      </a:r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電流天平</a:t>
                      </a:r>
                      <a:r>
                        <a:rPr lang="en-US" altLang="zh-TW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羅倫茲電磁力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07780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 </a:t>
                      </a:r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示波器工作原理與操作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下課前測驗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個人分數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5464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</a:t>
                      </a:r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</a:t>
                      </a:r>
                      <a:r>
                        <a:rPr lang="zh-TW" alt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電、磁與電磁學篇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下次演示考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個人分數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38965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 </a:t>
                      </a:r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電場</a:t>
                      </a:r>
                      <a:endParaRPr 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18518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 </a:t>
                      </a:r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光的折射、偏振、干涉和繞射 </a:t>
                      </a:r>
                      <a:endParaRPr 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3926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 </a:t>
                      </a:r>
                      <a:r>
                        <a:rPr 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</a:t>
                      </a:r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RLC</a:t>
                      </a:r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線路</a:t>
                      </a:r>
                      <a:endParaRPr 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47051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20:</a:t>
                      </a:r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</a:t>
                      </a:r>
                      <a:r>
                        <a:rPr lang="zh-TW" altLang="en-US" sz="20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電磁學與能源篇 </a:t>
                      </a:r>
                      <a:endParaRPr lang="en-US" sz="20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下次演示考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個人分數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98345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21: </a:t>
                      </a:r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荷姆倫茲線圈</a:t>
                      </a:r>
                      <a:endParaRPr lang="en-US" altLang="zh-TW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23940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22: </a:t>
                      </a:r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麥克森干涉實驗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1857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 </a:t>
                      </a:r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氫原子光譜量度與浦郎克常數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95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24: </a:t>
                      </a:r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F-</a:t>
                      </a:r>
                      <a:r>
                        <a:rPr lang="zh-TW" alt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光電與近代物理學篇 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期末演示考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個人分數</a:t>
                      </a:r>
                      <a:r>
                        <a:rPr lang="en-US" altLang="zh-TW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2258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FC4C8EDF-0CD2-42B8-9B51-0B1E0F5E9D2F}"/>
              </a:ext>
            </a:extLst>
          </p:cNvPr>
          <p:cNvSpPr/>
          <p:nvPr/>
        </p:nvSpPr>
        <p:spPr>
          <a:xfrm>
            <a:off x="107504" y="5733251"/>
            <a:ext cx="856895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預報和實驗前小考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個人分數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演示實驗上完後，於講解課時再一起出演示考題給同學當作演示期中考。</a:t>
            </a:r>
          </a:p>
        </p:txBody>
      </p:sp>
    </p:spTree>
    <p:extLst>
      <p:ext uri="{BB962C8B-B14F-4D97-AF65-F5344CB8AC3E}">
        <p14:creationId xmlns:p14="http://schemas.microsoft.com/office/powerpoint/2010/main" val="53779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algn="ctr"/>
            <a:r>
              <a:rPr lang="zh-TW" altLang="en-US" dirty="0"/>
              <a:t>實驗成績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63940" y="987425"/>
            <a:ext cx="61350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小考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(10%)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預報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結報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期末考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實驗態度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違反實驗室規定扣分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691680" y="4941168"/>
            <a:ext cx="5328592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475656" y="5153443"/>
            <a:ext cx="7482035" cy="122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班平均分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80~84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，平均若過高請與戴教授討論後再送出</a:t>
            </a:r>
          </a:p>
        </p:txBody>
      </p:sp>
    </p:spTree>
    <p:extLst>
      <p:ext uri="{BB962C8B-B14F-4D97-AF65-F5344CB8AC3E}">
        <p14:creationId xmlns:p14="http://schemas.microsoft.com/office/powerpoint/2010/main" val="375767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6AC5D5-619E-4EC2-8830-79988F9D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7230" cy="4766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F1EE9A8-158D-42AD-9CFC-40195B0A5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" y="476672"/>
            <a:ext cx="3600400" cy="19609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7EC3354-798C-43B5-9F27-3DA8B95523DB}"/>
              </a:ext>
            </a:extLst>
          </p:cNvPr>
          <p:cNvSpPr/>
          <p:nvPr/>
        </p:nvSpPr>
        <p:spPr>
          <a:xfrm>
            <a:off x="3923928" y="4841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https://learning.site.nthu.edu.tw/p/412-1319-2140.php?Lang=zh-tw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64FA27F-6CE0-4CE2-AAE8-F37FC4010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75474"/>
              </p:ext>
            </p:extLst>
          </p:nvPr>
        </p:nvGraphicFramePr>
        <p:xfrm>
          <a:off x="27263" y="2437660"/>
          <a:ext cx="9441281" cy="4441231"/>
        </p:xfrm>
        <a:graphic>
          <a:graphicData uri="http://schemas.openxmlformats.org/drawingml/2006/table">
            <a:tbl>
              <a:tblPr/>
              <a:tblGrid>
                <a:gridCol w="370705">
                  <a:extLst>
                    <a:ext uri="{9D8B030D-6E8A-4147-A177-3AD203B41FA5}">
                      <a16:colId xmlns:a16="http://schemas.microsoft.com/office/drawing/2014/main" val="58735560"/>
                    </a:ext>
                  </a:extLst>
                </a:gridCol>
                <a:gridCol w="8804194">
                  <a:extLst>
                    <a:ext uri="{9D8B030D-6E8A-4147-A177-3AD203B41FA5}">
                      <a16:colId xmlns:a16="http://schemas.microsoft.com/office/drawing/2014/main" val="323900188"/>
                    </a:ext>
                  </a:extLst>
                </a:gridCol>
                <a:gridCol w="266382">
                  <a:extLst>
                    <a:ext uri="{9D8B030D-6E8A-4147-A177-3AD203B41FA5}">
                      <a16:colId xmlns:a16="http://schemas.microsoft.com/office/drawing/2014/main" val="621456254"/>
                    </a:ext>
                  </a:extLst>
                </a:gridCol>
              </a:tblGrid>
              <a:tr h="431253">
                <a:tc>
                  <a:txBody>
                    <a:bodyPr/>
                    <a:lstStyle/>
                    <a:p>
                      <a:pPr algn="l"/>
                      <a:endParaRPr lang="zh-TW" altLang="en-US" sz="2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383" marR="86383" marT="43192" marB="431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>
                          <a:solidFill>
                            <a:srgbClr val="88368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6383" marR="86383" marT="43192" marB="431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6383" marR="86383" marT="43192" marB="431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83932"/>
                  </a:ext>
                </a:extLst>
              </a:tr>
              <a:tr h="398908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6383" marR="86383" marT="43192" marB="4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計中原提供兩套數位學習平台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iLMS、Moodle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)，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因應新一代的網頁技術及資安考量，我們在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學年度下學期提供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Moodle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升級版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 </a:t>
                      </a:r>
                      <a:r>
                        <a:rPr lang="en-US" sz="240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 tooltip="elearn.nthu.edu.tw"/>
                        </a:rPr>
                        <a:t>eLearn</a:t>
                      </a:r>
                      <a:r>
                        <a:rPr lang="zh-TW" altLang="en-US" sz="240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 tooltip="elearn.nthu.edu.tw"/>
                        </a:rPr>
                        <a:t>數位學習平台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，在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學年度下學期提供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iLMS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升級版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 </a:t>
                      </a:r>
                      <a:r>
                        <a:rPr lang="en-US" sz="2400" u="none" strike="noStrike" dirty="0" err="1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eeclass"/>
                        </a:rPr>
                        <a:t>eeclass</a:t>
                      </a:r>
                      <a:r>
                        <a:rPr lang="zh-TW" altLang="en-US" sz="240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eeclass"/>
                        </a:rPr>
                        <a:t>數位學習平台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4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latinLnBrk="0"/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每學期開始前皆會替每一門課程自動設置完畢，無須另外提出申請，全校授課老師皆可依需求自由選擇使用。同時每一門課的課程資訊及修課學生資料與校務資訊系統同步，系統將每天定時更新修課資料，於學期中亦配合校內加退選作業自動更新。</a:t>
                      </a:r>
                      <a:endParaRPr lang="zh-TW" altLang="en-US" sz="24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latinLnBrk="0"/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學年度起提供</a:t>
                      </a:r>
                      <a:r>
                        <a:rPr lang="en-US" sz="24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eeclass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eLearn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兩套數位學習平台，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iLMS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Moodle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已於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學年度起停止匯入新學期課程及選課資料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6383" marR="86383" marT="43192" marB="4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86383" marR="86383" marT="43192" marB="43192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47987"/>
                  </a:ext>
                </a:extLst>
              </a:tr>
            </a:tbl>
          </a:graphicData>
        </a:graphic>
      </p:graphicFrame>
      <p:pic>
        <p:nvPicPr>
          <p:cNvPr id="1025" name="Picture 1" descr="a">
            <a:extLst>
              <a:ext uri="{FF2B5EF4-FFF2-40B4-BE49-F238E27FC236}">
                <a16:creationId xmlns:a16="http://schemas.microsoft.com/office/drawing/2014/main" id="{E64AB32A-7A47-41F4-8966-1543B3F5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78" y="3444435"/>
            <a:ext cx="26316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2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84A82C-AE26-4ABD-96AA-262FE3DC59E6}"/>
              </a:ext>
            </a:extLst>
          </p:cNvPr>
          <p:cNvSpPr/>
          <p:nvPr/>
        </p:nvSpPr>
        <p:spPr>
          <a:xfrm>
            <a:off x="226408" y="114111"/>
            <a:ext cx="8691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eLearning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有提供課程合併的服務，若有並班的需求，可寄信請計中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管理員增設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元課程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班合併為一班來處理。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B41467-69B6-47D2-98F5-ADAC63C18A69}"/>
              </a:ext>
            </a:extLst>
          </p:cNvPr>
          <p:cNvSpPr/>
          <p:nvPr/>
        </p:nvSpPr>
        <p:spPr>
          <a:xfrm>
            <a:off x="4953618" y="1052736"/>
            <a:ext cx="3961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u="sng" dirty="0">
                <a:solidFill>
                  <a:srgbClr val="196AD4"/>
                </a:solidFill>
                <a:latin typeface="Helvetica Neue"/>
                <a:hlinkClick r:id="rId2"/>
              </a:rPr>
              <a:t>elearn@my.nthu.edu.tw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C70178-463D-4F7F-912F-849714E7ABE1}"/>
              </a:ext>
            </a:extLst>
          </p:cNvPr>
          <p:cNvSpPr/>
          <p:nvPr/>
        </p:nvSpPr>
        <p:spPr>
          <a:xfrm>
            <a:off x="496033" y="1764680"/>
            <a:ext cx="8151933" cy="674030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Subject: 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普通物理實驗元課程申請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管理員好：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已告知開課老師，想麻煩增設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[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元課程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]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普通物理實驗一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_11010PHYS101011-12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。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課程名字：普通物理實驗一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開課教師：戴明鳳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11010PHYS101011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11010PHYS101012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助教姓名與學號：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鍾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O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倫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李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O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柔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106022XXX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O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彰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109022XXX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林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O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丞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O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伸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謝謝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鍾沂倫 敬上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80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1DEB0-FF99-474E-8B35-9CBD8004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B9C17C-C6CF-4177-A408-B9C964E6BFBD}"/>
              </a:ext>
            </a:extLst>
          </p:cNvPr>
          <p:cNvSpPr/>
          <p:nvPr/>
        </p:nvSpPr>
        <p:spPr>
          <a:xfrm>
            <a:off x="112616" y="151179"/>
            <a:ext cx="8964488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研究生助教獎助金登錄通知</a:t>
            </a:r>
          </a:p>
          <a:p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【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大學部的助教尚需等經費授權下來才能辦理</a:t>
            </a:r>
            <a:r>
              <a:rPr lang="zh-TW" altLang="en-US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 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，</a:t>
            </a:r>
          </a:p>
          <a:p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因此尚需等候一段時間，抱歉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&gt;.&lt;</a:t>
            </a:r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】</a:t>
            </a:r>
          </a:p>
          <a:p>
            <a:r>
              <a:rPr lang="zh-TW" altLang="en-US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 </a:t>
            </a:r>
            <a:endParaRPr lang="zh-TW" altLang="en-US" sz="2800" dirty="0">
              <a:solidFill>
                <a:srgbClr val="1D2228"/>
              </a:solidFill>
              <a:latin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填寫資訊及需上傳的文件請參考附件，請再上傳後來信提醒我審核，謝謝：）</a:t>
            </a:r>
          </a:p>
          <a:p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【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助理登錄系統步驟</a:t>
            </a:r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】</a:t>
            </a:r>
            <a:endParaRPr lang="zh-TW" altLang="en-US" sz="2800" dirty="0">
              <a:solidFill>
                <a:srgbClr val="1D2228"/>
              </a:solidFill>
              <a:latin typeface="Calibri" panose="020F0502020204030204" pitchFamily="34" charset="0"/>
            </a:endParaRPr>
          </a:p>
          <a:p>
            <a:r>
              <a:rPr lang="zh-TW" altLang="en-US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*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Step1_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請用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chrome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登入：校務資訊系統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--&gt;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「計畫差勤及臨時工時登錄系統」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--&gt;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「助理登錄系統」</a:t>
            </a:r>
            <a:endParaRPr lang="zh-TW" altLang="en-US" sz="2800" dirty="0">
              <a:solidFill>
                <a:srgbClr val="1D2228"/>
              </a:solidFill>
              <a:latin typeface="Calibri" panose="020F0502020204030204" pitchFamily="34" charset="0"/>
            </a:endParaRPr>
          </a:p>
          <a:p>
            <a:r>
              <a:rPr lang="zh-TW" altLang="en-US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*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Step2_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資料登錄</a:t>
            </a:r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請參考附件</a:t>
            </a:r>
            <a:r>
              <a:rPr lang="en-US" altLang="zh-TW" sz="2800" dirty="0">
                <a:solidFill>
                  <a:srgbClr val="1D2228"/>
                </a:solidFill>
                <a:latin typeface="Calibri" panose="020F0502020204030204" pitchFamily="34" charset="0"/>
              </a:rPr>
              <a:t>p.2</a:t>
            </a:r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)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&amp;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請本人及授課老師簽名後，將文件</a:t>
            </a:r>
            <a:r>
              <a:rPr lang="zh-TW" altLang="en-US" sz="2800" u="sng" dirty="0">
                <a:solidFill>
                  <a:srgbClr val="1D2228"/>
                </a:solidFill>
                <a:latin typeface="新細明體" panose="02020500000000000000" pitchFamily="18" charset="-120"/>
              </a:rPr>
              <a:t>上傳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至「助理登錄系統」－歷史功能（右側紅色＋的橘色</a:t>
            </a:r>
            <a:r>
              <a:rPr lang="en-US" altLang="zh-TW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mark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）－申請單歷史－藍色雲端</a:t>
            </a:r>
            <a:endParaRPr lang="zh-TW" altLang="en-US" sz="2800" dirty="0">
              <a:solidFill>
                <a:srgbClr val="1D2228"/>
              </a:solidFill>
              <a:latin typeface="Calibri" panose="020F0502020204030204" pitchFamily="34" charset="0"/>
            </a:endParaRPr>
          </a:p>
          <a:p>
            <a:r>
              <a:rPr lang="zh-TW" altLang="en-US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 </a:t>
            </a:r>
            <a:endParaRPr lang="zh-TW" altLang="en-US" sz="2800" dirty="0">
              <a:solidFill>
                <a:srgbClr val="1D2228"/>
              </a:solidFill>
              <a:latin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若希望走勞保的研究生</a:t>
            </a:r>
            <a:r>
              <a:rPr lang="en-US" altLang="zh-TW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TA</a:t>
            </a:r>
            <a:r>
              <a:rPr lang="zh-TW" altLang="en-US" sz="2800" dirty="0">
                <a:solidFill>
                  <a:srgbClr val="1D2228"/>
                </a:solidFill>
                <a:latin typeface="新細明體" panose="02020500000000000000" pitchFamily="18" charset="-120"/>
              </a:rPr>
              <a:t>，請盡快抽空直接到系辦登錄喔</a:t>
            </a:r>
            <a:r>
              <a:rPr lang="zh-TW" altLang="en-US" sz="2800" dirty="0">
                <a:solidFill>
                  <a:srgbClr val="1D2228"/>
                </a:solidFill>
                <a:latin typeface="Times New Roman" panose="02020603050405020304" pitchFamily="18" charset="0"/>
              </a:rPr>
              <a:t> </a:t>
            </a:r>
            <a:endParaRPr lang="zh-TW" altLang="en-US" sz="2800" dirty="0">
              <a:solidFill>
                <a:srgbClr val="1D2228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542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69269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普通物理實驗室</a:t>
            </a:r>
            <a:endParaRPr kumimoji="1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普通物理實驗講師助教課</a:t>
            </a:r>
            <a:endParaRPr kumimoji="1" lang="zh-TW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763" y="3743493"/>
            <a:ext cx="7344816" cy="224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時間﹕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2023 </a:t>
            </a:r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en-US" altLang="zh-TW" sz="2400" b="1" dirty="0">
                <a:latin typeface="標楷體" pitchFamily="65" charset="-120"/>
                <a:ea typeface="標楷體" pitchFamily="65" charset="-120"/>
              </a:rPr>
              <a:t> 2</a:t>
            </a:r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kumimoji="1" lang="en-US" altLang="zh-TW" sz="2400" b="1" dirty="0">
                <a:latin typeface="標楷體" pitchFamily="65" charset="-120"/>
                <a:ea typeface="標楷體" pitchFamily="65" charset="-120"/>
              </a:rPr>
              <a:t> 19</a:t>
            </a:r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日 </a:t>
            </a:r>
            <a:endParaRPr kumimoji="1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地點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﹕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普通物理實驗室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1F (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綜三館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R130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教室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參加人員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﹕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學年</a:t>
            </a:r>
            <a:r>
              <a:rPr kumimoji="1" lang="zh-TW" altLang="en-US" sz="2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下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學期普物實驗課講師及助教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實驗助理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李芳瑜、</a:t>
            </a:r>
            <a:r>
              <a:rPr kumimoji="1" lang="zh-TW" altLang="en-US" sz="2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林錦言、陳凱華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2024/2/19</a:t>
            </a:fld>
            <a:r>
              <a:rPr lang="zh-TW" altLang="en-US" dirty="0"/>
              <a:t>  芳瑜</a:t>
            </a:r>
          </a:p>
        </p:txBody>
      </p:sp>
      <p:sp>
        <p:nvSpPr>
          <p:cNvPr id="2" name="矩形 1"/>
          <p:cNvSpPr/>
          <p:nvPr/>
        </p:nvSpPr>
        <p:spPr>
          <a:xfrm>
            <a:off x="1133872" y="2780928"/>
            <a:ext cx="759633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清華普物實驗：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www.phys.nthu.edu.tw/~gplab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-242759"/>
            <a:ext cx="8496944" cy="73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			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實驗室分機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#42562/#62573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03-5742562/03-5762573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普物實驗總召</a:t>
            </a: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marR="0" lvl="0" indent="3556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戴明鳳教授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0920-964622</a:t>
            </a: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技術員</a:t>
            </a: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李芳瑜助理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林錦言助理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助教徵求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陳凱華助理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助教徵求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綜三館科教辦公室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R132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" name="動作按鈕: 返回 2">
            <a:hlinkClick r:id="rId2" action="ppaction://hlinksldjump" highlightClick="1"/>
          </p:cNvPr>
          <p:cNvSpPr/>
          <p:nvPr/>
        </p:nvSpPr>
        <p:spPr>
          <a:xfrm>
            <a:off x="8604448" y="580526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 descr="http://www.phys.nthu.edu.tw/c_teacher/photo/mfta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47768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6897" y="598317"/>
            <a:ext cx="7710178" cy="470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</a:t>
            </a:r>
            <a:endParaRPr kumimoji="1" lang="en-US" altLang="zh-TW" sz="3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1.</a:t>
            </a:r>
            <a:r>
              <a:rPr kumimoji="1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教室位置介紹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講師助教責任義務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實驗網站及課程安排介紹。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717550" marR="0" lvl="0" indent="-920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若課程因故變動將於普物網站上公布，請上課前先確認</a:t>
            </a: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五角星形 2">
            <a:hlinkClick r:id="rId2" action="ppaction://hlinksldjump"/>
          </p:cNvPr>
          <p:cNvSpPr/>
          <p:nvPr/>
        </p:nvSpPr>
        <p:spPr>
          <a:xfrm>
            <a:off x="5580112" y="2390661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>
            <a:hlinkClick r:id="" action="ppaction://noaction"/>
          </p:cNvPr>
          <p:cNvSpPr/>
          <p:nvPr/>
        </p:nvSpPr>
        <p:spPr>
          <a:xfrm>
            <a:off x="6671696" y="5013176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>
            <a:hlinkClick r:id="rId3" action="ppaction://hlinksldjump"/>
          </p:cNvPr>
          <p:cNvSpPr/>
          <p:nvPr/>
        </p:nvSpPr>
        <p:spPr>
          <a:xfrm>
            <a:off x="4605343" y="1484784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C:\Users\hsin\Desktop\普物實驗\P9141084.JPG"/>
          <p:cNvPicPr>
            <a:picLocks noChangeAspect="1" noChangeArrowheads="1"/>
          </p:cNvPicPr>
          <p:nvPr/>
        </p:nvPicPr>
        <p:blipFill>
          <a:blip r:embed="rId4" cstate="print"/>
          <a:srcRect l="54243" t="9966" r="9336" b="21784"/>
          <a:stretch>
            <a:fillRect/>
          </a:stretch>
        </p:blipFill>
        <p:spPr bwMode="auto">
          <a:xfrm>
            <a:off x="7596336" y="4748902"/>
            <a:ext cx="1500704" cy="210909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6313" y="95170"/>
            <a:ext cx="5825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實驗室配置</a:t>
            </a:r>
            <a:r>
              <a:rPr kumimoji="1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---</a:t>
            </a: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綜三館</a:t>
            </a:r>
            <a:r>
              <a:rPr kumimoji="1" lang="zh-TW" altLang="en-US" sz="4000" b="1" dirty="0">
                <a:solidFill>
                  <a:srgbClr val="000000"/>
                </a:solidFill>
                <a:latin typeface="+mn-ea"/>
                <a:cs typeface="新細明體" pitchFamily="18" charset="-120"/>
              </a:rPr>
              <a:t> </a:t>
            </a:r>
            <a:r>
              <a:rPr kumimoji="1" lang="en-US" altLang="zh-TW" sz="4000" b="1" dirty="0">
                <a:solidFill>
                  <a:srgbClr val="000000"/>
                </a:solidFill>
                <a:latin typeface="+mn-ea"/>
                <a:cs typeface="新細明體" pitchFamily="18" charset="-120"/>
              </a:rPr>
              <a:t>1F</a:t>
            </a:r>
            <a:endParaRPr kumimoji="1" lang="en-US" altLang="zh-TW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532441" y="6265119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77" y="4478082"/>
            <a:ext cx="3148842" cy="219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F55EFC3-066C-4F9A-ACDB-A2658A90F896}"/>
              </a:ext>
            </a:extLst>
          </p:cNvPr>
          <p:cNvGrpSpPr/>
          <p:nvPr/>
        </p:nvGrpSpPr>
        <p:grpSpPr>
          <a:xfrm>
            <a:off x="3250820" y="971505"/>
            <a:ext cx="5641661" cy="5865938"/>
            <a:chOff x="4139952" y="1067284"/>
            <a:chExt cx="4752528" cy="5405036"/>
          </a:xfrm>
        </p:grpSpPr>
        <p:grpSp>
          <p:nvGrpSpPr>
            <p:cNvPr id="30" name="群組 29"/>
            <p:cNvGrpSpPr/>
            <p:nvPr/>
          </p:nvGrpSpPr>
          <p:grpSpPr>
            <a:xfrm rot="16200000">
              <a:off x="4288744" y="1269229"/>
              <a:ext cx="4454944" cy="4752528"/>
              <a:chOff x="3861472" y="1451331"/>
              <a:chExt cx="4454944" cy="47525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861472" y="1451331"/>
                <a:ext cx="4454943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940152" y="3971611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572000" y="1451331"/>
                <a:ext cx="864096" cy="8255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1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R123</a:t>
                </a:r>
              </a:p>
              <a:p>
                <a:pPr algn="ctr"/>
                <a:r>
                  <a:rPr lang="zh-TW" altLang="en-US" sz="1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08304" y="2963499"/>
                <a:ext cx="1008112" cy="3240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演示教室 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 rot="5400000">
                <a:off x="4336796" y="2936640"/>
                <a:ext cx="1001884" cy="10527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/>
                  <a:t>電話機房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40152" y="3611571"/>
                <a:ext cx="1368152" cy="2592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R130</a:t>
                </a:r>
              </a:p>
              <a:p>
                <a:pPr algn="ctr"/>
                <a:r>
                  <a:rPr lang="zh-TW" alt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講解教室</a:t>
                </a: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5436096" y="1451331"/>
                <a:ext cx="2880320" cy="1113573"/>
              </a:xfrm>
              <a:custGeom>
                <a:avLst/>
                <a:gdLst>
                  <a:gd name="connsiteX0" fmla="*/ 0 w 2880320"/>
                  <a:gd name="connsiteY0" fmla="*/ 0 h 825541"/>
                  <a:gd name="connsiteX1" fmla="*/ 2880320 w 2880320"/>
                  <a:gd name="connsiteY1" fmla="*/ 0 h 825541"/>
                  <a:gd name="connsiteX2" fmla="*/ 2880320 w 2880320"/>
                  <a:gd name="connsiteY2" fmla="*/ 825541 h 825541"/>
                  <a:gd name="connsiteX3" fmla="*/ 0 w 2880320"/>
                  <a:gd name="connsiteY3" fmla="*/ 825541 h 825541"/>
                  <a:gd name="connsiteX4" fmla="*/ 0 w 2880320"/>
                  <a:gd name="connsiteY4" fmla="*/ 0 h 825541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0 w 2880320"/>
                  <a:gd name="connsiteY4" fmla="*/ 825541 h 1113573"/>
                  <a:gd name="connsiteX5" fmla="*/ 0 w 2880320"/>
                  <a:gd name="connsiteY5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1113573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320" h="1113573">
                    <a:moveTo>
                      <a:pt x="0" y="0"/>
                    </a:moveTo>
                    <a:lnTo>
                      <a:pt x="2880320" y="0"/>
                    </a:lnTo>
                    <a:lnTo>
                      <a:pt x="2880320" y="1113573"/>
                    </a:lnTo>
                    <a:lnTo>
                      <a:pt x="576064" y="1113573"/>
                    </a:lnTo>
                    <a:lnTo>
                      <a:pt x="576064" y="825541"/>
                    </a:lnTo>
                    <a:lnTo>
                      <a:pt x="0" y="8255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</a:rPr>
                  <a:t>R125</a:t>
                </a: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</a:rPr>
                  <a:t>演示</a:t>
                </a:r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</a:endParaRP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</a:rPr>
                  <a:t>實驗室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64088" y="2963499"/>
                <a:ext cx="1368152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R132</a:t>
                </a:r>
              </a:p>
              <a:p>
                <a:pPr algn="ctr"/>
                <a:r>
                  <a:rPr lang="zh-TW" altLang="en-US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辦公室</a:t>
                </a:r>
              </a:p>
            </p:txBody>
          </p:sp>
        </p:grpSp>
        <p:cxnSp>
          <p:nvCxnSpPr>
            <p:cNvPr id="31" name="直線接點 30"/>
            <p:cNvCxnSpPr/>
            <p:nvPr/>
          </p:nvCxnSpPr>
          <p:spPr>
            <a:xfrm rot="16200000">
              <a:off x="6084192" y="2714141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rot="10800000">
              <a:off x="5724128" y="2426134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4956455" y="372227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16200000">
              <a:off x="5032647" y="2642133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4816615" y="497919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95087" y="5709437"/>
              <a:ext cx="639513" cy="88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60232" y="3074213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EC331E1-BEC7-48FF-89DD-BDCEC8E1FB00}"/>
                </a:ext>
              </a:extLst>
            </p:cNvPr>
            <p:cNvCxnSpPr/>
            <p:nvPr/>
          </p:nvCxnSpPr>
          <p:spPr>
            <a:xfrm rot="5400000">
              <a:off x="5570158" y="4154341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F40D5E0-BE77-41EC-811B-E7D0031A0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088" y="5183459"/>
              <a:ext cx="0" cy="892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4EB7BD8-67E5-43AC-B267-B2262601A383}"/>
                </a:ext>
              </a:extLst>
            </p:cNvPr>
            <p:cNvSpPr txBox="1"/>
            <p:nvPr/>
          </p:nvSpPr>
          <p:spPr>
            <a:xfrm>
              <a:off x="5070934" y="1067284"/>
              <a:ext cx="674103" cy="311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/>
                <a:t>逃生門</a:t>
              </a:r>
            </a:p>
          </p:txBody>
        </p: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5BD3F6D0-9B79-47A6-8F27-033984B0B904}"/>
                </a:ext>
              </a:extLst>
            </p:cNvPr>
            <p:cNvCxnSpPr/>
            <p:nvPr/>
          </p:nvCxnSpPr>
          <p:spPr>
            <a:xfrm rot="10800000">
              <a:off x="5223459" y="1429271"/>
              <a:ext cx="4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D901E28F-0222-40BE-ACEA-332EA42F5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6184510" y="5675403"/>
            <a:ext cx="541509" cy="4816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5978" y="112896"/>
            <a:ext cx="5825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實驗室配置</a:t>
            </a:r>
            <a:r>
              <a:rPr kumimoji="1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---</a:t>
            </a: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綜三館</a:t>
            </a:r>
            <a:r>
              <a:rPr kumimoji="1" lang="zh-TW" altLang="en-US" sz="4000" b="1" dirty="0">
                <a:solidFill>
                  <a:srgbClr val="000000"/>
                </a:solidFill>
                <a:latin typeface="+mn-ea"/>
                <a:cs typeface="新細明體" pitchFamily="18" charset="-120"/>
              </a:rPr>
              <a:t> </a:t>
            </a:r>
            <a:r>
              <a:rPr kumimoji="1" lang="en-US" altLang="zh-TW" sz="4000" b="1" dirty="0">
                <a:solidFill>
                  <a:srgbClr val="000000"/>
                </a:solidFill>
                <a:latin typeface="+mn-ea"/>
                <a:cs typeface="新細明體" pitchFamily="18" charset="-120"/>
              </a:rPr>
              <a:t>2F</a:t>
            </a:r>
            <a:endParaRPr kumimoji="1" lang="en-US" altLang="zh-TW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803426" y="6384105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Picture 3" descr="C:\Users\hsin\Desktop\普物實驗\P914107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81500" y="4278401"/>
            <a:ext cx="2762759" cy="207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97249B17-0790-405D-99D4-827BDAA9A0E8}"/>
              </a:ext>
            </a:extLst>
          </p:cNvPr>
          <p:cNvGrpSpPr/>
          <p:nvPr/>
        </p:nvGrpSpPr>
        <p:grpSpPr>
          <a:xfrm>
            <a:off x="838884" y="1052736"/>
            <a:ext cx="6323996" cy="5805264"/>
            <a:chOff x="838884" y="1113904"/>
            <a:chExt cx="5364596" cy="5598800"/>
          </a:xfrm>
        </p:grpSpPr>
        <p:grpSp>
          <p:nvGrpSpPr>
            <p:cNvPr id="3" name="群組 2"/>
            <p:cNvGrpSpPr/>
            <p:nvPr/>
          </p:nvGrpSpPr>
          <p:grpSpPr>
            <a:xfrm>
              <a:off x="838884" y="1113904"/>
              <a:ext cx="5364596" cy="5598800"/>
              <a:chOff x="4103948" y="889261"/>
              <a:chExt cx="4752528" cy="4929998"/>
            </a:xfrm>
          </p:grpSpPr>
          <p:sp>
            <p:nvSpPr>
              <p:cNvPr id="13" name="矩形 12"/>
              <p:cNvSpPr/>
              <p:nvPr/>
            </p:nvSpPr>
            <p:spPr>
              <a:xfrm rot="16200000">
                <a:off x="3275856" y="1717353"/>
                <a:ext cx="4176464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6552220" y="961269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6200000">
                <a:off x="5688124" y="2401429"/>
                <a:ext cx="864096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器材室</a:t>
                </a:r>
              </a:p>
            </p:txBody>
          </p:sp>
          <p:sp>
            <p:nvSpPr>
              <p:cNvPr id="17" name="手繪多邊形 16"/>
              <p:cNvSpPr/>
              <p:nvPr/>
            </p:nvSpPr>
            <p:spPr>
              <a:xfrm rot="16200000">
                <a:off x="2994265" y="1998944"/>
                <a:ext cx="3744416" cy="1525050"/>
              </a:xfrm>
              <a:custGeom>
                <a:avLst/>
                <a:gdLst>
                  <a:gd name="connsiteX0" fmla="*/ 0 w 3744416"/>
                  <a:gd name="connsiteY0" fmla="*/ 0 h 1080120"/>
                  <a:gd name="connsiteX1" fmla="*/ 3744416 w 3744416"/>
                  <a:gd name="connsiteY1" fmla="*/ 0 h 1080120"/>
                  <a:gd name="connsiteX2" fmla="*/ 3744416 w 3744416"/>
                  <a:gd name="connsiteY2" fmla="*/ 1080120 h 1080120"/>
                  <a:gd name="connsiteX3" fmla="*/ 0 w 3744416"/>
                  <a:gd name="connsiteY3" fmla="*/ 1080120 h 1080120"/>
                  <a:gd name="connsiteX4" fmla="*/ 0 w 3744416"/>
                  <a:gd name="connsiteY4" fmla="*/ 0 h 1080120"/>
                  <a:gd name="connsiteX0" fmla="*/ 0 w 3744416"/>
                  <a:gd name="connsiteY0" fmla="*/ 0 h 1512168"/>
                  <a:gd name="connsiteX1" fmla="*/ 3744416 w 3744416"/>
                  <a:gd name="connsiteY1" fmla="*/ 0 h 1512168"/>
                  <a:gd name="connsiteX2" fmla="*/ 3744416 w 3744416"/>
                  <a:gd name="connsiteY2" fmla="*/ 1512168 h 1512168"/>
                  <a:gd name="connsiteX3" fmla="*/ 0 w 3744416"/>
                  <a:gd name="connsiteY3" fmla="*/ 1080120 h 1512168"/>
                  <a:gd name="connsiteX4" fmla="*/ 0 w 3744416"/>
                  <a:gd name="connsiteY4" fmla="*/ 0 h 1512168"/>
                  <a:gd name="connsiteX0" fmla="*/ 0 w 3744416"/>
                  <a:gd name="connsiteY0" fmla="*/ 0 h 1520924"/>
                  <a:gd name="connsiteX1" fmla="*/ 3744416 w 3744416"/>
                  <a:gd name="connsiteY1" fmla="*/ 0 h 1520924"/>
                  <a:gd name="connsiteX2" fmla="*/ 3744416 w 3744416"/>
                  <a:gd name="connsiteY2" fmla="*/ 1512168 h 1520924"/>
                  <a:gd name="connsiteX3" fmla="*/ 0 w 3744416"/>
                  <a:gd name="connsiteY3" fmla="*/ 1080120 h 1520924"/>
                  <a:gd name="connsiteX4" fmla="*/ 0 w 3744416"/>
                  <a:gd name="connsiteY4" fmla="*/ 0 h 1520924"/>
                  <a:gd name="connsiteX0" fmla="*/ 0 w 3744416"/>
                  <a:gd name="connsiteY0" fmla="*/ 0 h 1748193"/>
                  <a:gd name="connsiteX1" fmla="*/ 3744416 w 3744416"/>
                  <a:gd name="connsiteY1" fmla="*/ 0 h 1748193"/>
                  <a:gd name="connsiteX2" fmla="*/ 3744416 w 3744416"/>
                  <a:gd name="connsiteY2" fmla="*/ 1512168 h 1748193"/>
                  <a:gd name="connsiteX3" fmla="*/ 2592288 w 3744416"/>
                  <a:gd name="connsiteY3" fmla="*/ 1152128 h 1748193"/>
                  <a:gd name="connsiteX4" fmla="*/ 0 w 3744416"/>
                  <a:gd name="connsiteY4" fmla="*/ 1080120 h 1748193"/>
                  <a:gd name="connsiteX5" fmla="*/ 0 w 3744416"/>
                  <a:gd name="connsiteY5" fmla="*/ 0 h 1748193"/>
                  <a:gd name="connsiteX0" fmla="*/ 0 w 3744416"/>
                  <a:gd name="connsiteY0" fmla="*/ 0 h 1722793"/>
                  <a:gd name="connsiteX1" fmla="*/ 3744416 w 3744416"/>
                  <a:gd name="connsiteY1" fmla="*/ 0 h 1722793"/>
                  <a:gd name="connsiteX2" fmla="*/ 3744416 w 3744416"/>
                  <a:gd name="connsiteY2" fmla="*/ 1512168 h 1722793"/>
                  <a:gd name="connsiteX3" fmla="*/ 2592288 w 3744416"/>
                  <a:gd name="connsiteY3" fmla="*/ 1512168 h 1722793"/>
                  <a:gd name="connsiteX4" fmla="*/ 2592288 w 3744416"/>
                  <a:gd name="connsiteY4" fmla="*/ 1152128 h 1722793"/>
                  <a:gd name="connsiteX5" fmla="*/ 0 w 3744416"/>
                  <a:gd name="connsiteY5" fmla="*/ 1080120 h 1722793"/>
                  <a:gd name="connsiteX6" fmla="*/ 0 w 3744416"/>
                  <a:gd name="connsiteY6" fmla="*/ 0 h 1722793"/>
                  <a:gd name="connsiteX0" fmla="*/ 0 w 3744416"/>
                  <a:gd name="connsiteY0" fmla="*/ 0 h 1722793"/>
                  <a:gd name="connsiteX1" fmla="*/ 3744416 w 3744416"/>
                  <a:gd name="connsiteY1" fmla="*/ 0 h 1722793"/>
                  <a:gd name="connsiteX2" fmla="*/ 3744416 w 3744416"/>
                  <a:gd name="connsiteY2" fmla="*/ 1512168 h 1722793"/>
                  <a:gd name="connsiteX3" fmla="*/ 2592288 w 3744416"/>
                  <a:gd name="connsiteY3" fmla="*/ 1512168 h 1722793"/>
                  <a:gd name="connsiteX4" fmla="*/ 2592288 w 3744416"/>
                  <a:gd name="connsiteY4" fmla="*/ 1152128 h 1722793"/>
                  <a:gd name="connsiteX5" fmla="*/ 0 w 3744416"/>
                  <a:gd name="connsiteY5" fmla="*/ 1080120 h 1722793"/>
                  <a:gd name="connsiteX6" fmla="*/ 0 w 3744416"/>
                  <a:gd name="connsiteY6" fmla="*/ 0 h 1722793"/>
                  <a:gd name="connsiteX0" fmla="*/ 0 w 3744416"/>
                  <a:gd name="connsiteY0" fmla="*/ 0 h 1722793"/>
                  <a:gd name="connsiteX1" fmla="*/ 3744416 w 3744416"/>
                  <a:gd name="connsiteY1" fmla="*/ 0 h 1722793"/>
                  <a:gd name="connsiteX2" fmla="*/ 3744416 w 3744416"/>
                  <a:gd name="connsiteY2" fmla="*/ 1512168 h 1722793"/>
                  <a:gd name="connsiteX3" fmla="*/ 2592288 w 3744416"/>
                  <a:gd name="connsiteY3" fmla="*/ 1512168 h 1722793"/>
                  <a:gd name="connsiteX4" fmla="*/ 2592288 w 3744416"/>
                  <a:gd name="connsiteY4" fmla="*/ 1152128 h 1722793"/>
                  <a:gd name="connsiteX5" fmla="*/ 0 w 3744416"/>
                  <a:gd name="connsiteY5" fmla="*/ 1080120 h 1722793"/>
                  <a:gd name="connsiteX6" fmla="*/ 0 w 3744416"/>
                  <a:gd name="connsiteY6" fmla="*/ 0 h 1722793"/>
                  <a:gd name="connsiteX0" fmla="*/ 0 w 3744416"/>
                  <a:gd name="connsiteY0" fmla="*/ 0 h 1525050"/>
                  <a:gd name="connsiteX1" fmla="*/ 3744416 w 3744416"/>
                  <a:gd name="connsiteY1" fmla="*/ 0 h 1525050"/>
                  <a:gd name="connsiteX2" fmla="*/ 3744416 w 3744416"/>
                  <a:gd name="connsiteY2" fmla="*/ 1512168 h 1525050"/>
                  <a:gd name="connsiteX3" fmla="*/ 2592288 w 3744416"/>
                  <a:gd name="connsiteY3" fmla="*/ 1512168 h 1525050"/>
                  <a:gd name="connsiteX4" fmla="*/ 2592288 w 3744416"/>
                  <a:gd name="connsiteY4" fmla="*/ 1152128 h 1525050"/>
                  <a:gd name="connsiteX5" fmla="*/ 0 w 3744416"/>
                  <a:gd name="connsiteY5" fmla="*/ 1080120 h 1525050"/>
                  <a:gd name="connsiteX6" fmla="*/ 0 w 3744416"/>
                  <a:gd name="connsiteY6" fmla="*/ 0 h 1525050"/>
                  <a:gd name="connsiteX0" fmla="*/ 0 w 3744416"/>
                  <a:gd name="connsiteY0" fmla="*/ 0 h 1525050"/>
                  <a:gd name="connsiteX1" fmla="*/ 3744416 w 3744416"/>
                  <a:gd name="connsiteY1" fmla="*/ 0 h 1525050"/>
                  <a:gd name="connsiteX2" fmla="*/ 3744416 w 3744416"/>
                  <a:gd name="connsiteY2" fmla="*/ 1512168 h 1525050"/>
                  <a:gd name="connsiteX3" fmla="*/ 2592288 w 3744416"/>
                  <a:gd name="connsiteY3" fmla="*/ 1512168 h 1525050"/>
                  <a:gd name="connsiteX4" fmla="*/ 2592288 w 3744416"/>
                  <a:gd name="connsiteY4" fmla="*/ 1152128 h 1525050"/>
                  <a:gd name="connsiteX5" fmla="*/ 0 w 3744416"/>
                  <a:gd name="connsiteY5" fmla="*/ 1080120 h 1525050"/>
                  <a:gd name="connsiteX6" fmla="*/ 0 w 3744416"/>
                  <a:gd name="connsiteY6" fmla="*/ 0 h 1525050"/>
                  <a:gd name="connsiteX0" fmla="*/ 0 w 3744416"/>
                  <a:gd name="connsiteY0" fmla="*/ 0 h 1525050"/>
                  <a:gd name="connsiteX1" fmla="*/ 3744416 w 3744416"/>
                  <a:gd name="connsiteY1" fmla="*/ 0 h 1525050"/>
                  <a:gd name="connsiteX2" fmla="*/ 3744416 w 3744416"/>
                  <a:gd name="connsiteY2" fmla="*/ 1512168 h 1525050"/>
                  <a:gd name="connsiteX3" fmla="*/ 2592288 w 3744416"/>
                  <a:gd name="connsiteY3" fmla="*/ 1512168 h 1525050"/>
                  <a:gd name="connsiteX4" fmla="*/ 2592288 w 3744416"/>
                  <a:gd name="connsiteY4" fmla="*/ 1152128 h 1525050"/>
                  <a:gd name="connsiteX5" fmla="*/ 0 w 3744416"/>
                  <a:gd name="connsiteY5" fmla="*/ 1080120 h 1525050"/>
                  <a:gd name="connsiteX6" fmla="*/ 0 w 3744416"/>
                  <a:gd name="connsiteY6" fmla="*/ 0 h 1525050"/>
                  <a:gd name="connsiteX0" fmla="*/ 0 w 3744416"/>
                  <a:gd name="connsiteY0" fmla="*/ 0 h 1525050"/>
                  <a:gd name="connsiteX1" fmla="*/ 3744416 w 3744416"/>
                  <a:gd name="connsiteY1" fmla="*/ 0 h 1525050"/>
                  <a:gd name="connsiteX2" fmla="*/ 3744416 w 3744416"/>
                  <a:gd name="connsiteY2" fmla="*/ 1512168 h 1525050"/>
                  <a:gd name="connsiteX3" fmla="*/ 2592288 w 3744416"/>
                  <a:gd name="connsiteY3" fmla="*/ 1512168 h 1525050"/>
                  <a:gd name="connsiteX4" fmla="*/ 2592288 w 3744416"/>
                  <a:gd name="connsiteY4" fmla="*/ 1152128 h 1525050"/>
                  <a:gd name="connsiteX5" fmla="*/ 0 w 3744416"/>
                  <a:gd name="connsiteY5" fmla="*/ 1080120 h 1525050"/>
                  <a:gd name="connsiteX6" fmla="*/ 0 w 3744416"/>
                  <a:gd name="connsiteY6" fmla="*/ 0 h 1525050"/>
                  <a:gd name="connsiteX0" fmla="*/ 0 w 3744416"/>
                  <a:gd name="connsiteY0" fmla="*/ 0 h 1525050"/>
                  <a:gd name="connsiteX1" fmla="*/ 3744416 w 3744416"/>
                  <a:gd name="connsiteY1" fmla="*/ 0 h 1525050"/>
                  <a:gd name="connsiteX2" fmla="*/ 3744416 w 3744416"/>
                  <a:gd name="connsiteY2" fmla="*/ 1512168 h 1525050"/>
                  <a:gd name="connsiteX3" fmla="*/ 2592288 w 3744416"/>
                  <a:gd name="connsiteY3" fmla="*/ 1512168 h 1525050"/>
                  <a:gd name="connsiteX4" fmla="*/ 2592288 w 3744416"/>
                  <a:gd name="connsiteY4" fmla="*/ 1080120 h 1525050"/>
                  <a:gd name="connsiteX5" fmla="*/ 0 w 3744416"/>
                  <a:gd name="connsiteY5" fmla="*/ 1080120 h 1525050"/>
                  <a:gd name="connsiteX6" fmla="*/ 0 w 3744416"/>
                  <a:gd name="connsiteY6" fmla="*/ 0 h 1525050"/>
                  <a:gd name="connsiteX0" fmla="*/ 0 w 3744416"/>
                  <a:gd name="connsiteY0" fmla="*/ 0 h 1525050"/>
                  <a:gd name="connsiteX1" fmla="*/ 3744416 w 3744416"/>
                  <a:gd name="connsiteY1" fmla="*/ 0 h 1525050"/>
                  <a:gd name="connsiteX2" fmla="*/ 3744416 w 3744416"/>
                  <a:gd name="connsiteY2" fmla="*/ 1512168 h 1525050"/>
                  <a:gd name="connsiteX3" fmla="*/ 2592288 w 3744416"/>
                  <a:gd name="connsiteY3" fmla="*/ 1512168 h 1525050"/>
                  <a:gd name="connsiteX4" fmla="*/ 2592288 w 3744416"/>
                  <a:gd name="connsiteY4" fmla="*/ 1080120 h 1525050"/>
                  <a:gd name="connsiteX5" fmla="*/ 0 w 3744416"/>
                  <a:gd name="connsiteY5" fmla="*/ 1080120 h 1525050"/>
                  <a:gd name="connsiteX6" fmla="*/ 0 w 3744416"/>
                  <a:gd name="connsiteY6" fmla="*/ 0 h 152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4416" h="1525050">
                    <a:moveTo>
                      <a:pt x="0" y="0"/>
                    </a:moveTo>
                    <a:lnTo>
                      <a:pt x="3744416" y="0"/>
                    </a:lnTo>
                    <a:lnTo>
                      <a:pt x="3744416" y="1512168"/>
                    </a:lnTo>
                    <a:cubicBezTo>
                      <a:pt x="3503753" y="1525050"/>
                      <a:pt x="2763399" y="1499398"/>
                      <a:pt x="2592288" y="1512168"/>
                    </a:cubicBezTo>
                    <a:cubicBezTo>
                      <a:pt x="2601855" y="1304325"/>
                      <a:pt x="2596902" y="1286991"/>
                      <a:pt x="2592288" y="1080120"/>
                    </a:cubicBezTo>
                    <a:cubicBezTo>
                      <a:pt x="2143547" y="1070570"/>
                      <a:pt x="418034" y="1102775"/>
                      <a:pt x="0" y="1080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r>
                  <a:rPr lang="en-US" altLang="zh-TW" sz="2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R201</a:t>
                </a:r>
              </a:p>
              <a:p>
                <a:r>
                  <a:rPr lang="zh-TW" altLang="en-US" sz="2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en-US" altLang="zh-TW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>
                <a:off x="6660232" y="-154855"/>
                <a:ext cx="1152128" cy="3240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400" b="1" dirty="0">
                    <a:ln w="10541" cmpd="sng">
                      <a:noFill/>
                      <a:prstDash val="solid"/>
                    </a:ln>
                    <a:solidFill>
                      <a:srgbClr val="7030A0"/>
                    </a:solidFill>
                  </a:rPr>
                  <a:t>R202</a:t>
                </a:r>
              </a:p>
              <a:p>
                <a:pPr algn="ctr"/>
                <a:r>
                  <a:rPr lang="zh-TW" altLang="en-US" sz="2400" b="1" dirty="0">
                    <a:ln w="10541" cmpd="sng">
                      <a:noFill/>
                      <a:prstDash val="solid"/>
                    </a:ln>
                    <a:solidFill>
                      <a:srgbClr val="7030A0"/>
                    </a:solidFill>
                  </a:rPr>
                  <a:t>實驗室 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 rot="16200000">
                <a:off x="5796136" y="3805585"/>
                <a:ext cx="648072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R210</a:t>
                </a:r>
              </a:p>
              <a:p>
                <a:pPr algn="ctr"/>
                <a:r>
                  <a:rPr lang="zh-TW" altLang="en-US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儀器室</a:t>
                </a:r>
                <a:endParaRPr lang="zh-TW" alt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6200000">
                <a:off x="7128284" y="1537333"/>
                <a:ext cx="1224136" cy="223224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R203</a:t>
                </a:r>
              </a:p>
              <a:p>
                <a:pPr algn="ctr"/>
                <a:r>
                  <a:rPr lang="zh-TW" alt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講解教室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 rot="16200000">
                <a:off x="5796136" y="3157513"/>
                <a:ext cx="648072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器材室</a:t>
                </a:r>
              </a:p>
            </p:txBody>
          </p:sp>
          <p:cxnSp>
            <p:nvCxnSpPr>
              <p:cNvPr id="44" name="直線接點 43"/>
              <p:cNvCxnSpPr/>
              <p:nvPr/>
            </p:nvCxnSpPr>
            <p:spPr>
              <a:xfrm>
                <a:off x="5746415" y="2041388"/>
                <a:ext cx="43204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 rot="16200000">
                <a:off x="6444228" y="2255336"/>
                <a:ext cx="360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16200000">
                <a:off x="4968068" y="4345668"/>
                <a:ext cx="43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biLevel thresh="50000"/>
              </a:blip>
              <a:srcRect/>
              <a:stretch>
                <a:fillRect/>
              </a:stretch>
            </p:blipFill>
            <p:spPr bwMode="auto">
              <a:xfrm rot="5400000">
                <a:off x="6757986" y="4974484"/>
                <a:ext cx="708161" cy="981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橢圓 21"/>
              <p:cNvSpPr/>
              <p:nvPr/>
            </p:nvSpPr>
            <p:spPr>
              <a:xfrm>
                <a:off x="6624228" y="3121516"/>
                <a:ext cx="72008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2" name="直線單箭頭接點 31"/>
            <p:cNvCxnSpPr>
              <a:cxnSpLocks/>
            </p:cNvCxnSpPr>
            <p:nvPr/>
          </p:nvCxnSpPr>
          <p:spPr>
            <a:xfrm flipV="1">
              <a:off x="2351052" y="4676582"/>
              <a:ext cx="0" cy="892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7C39FB1B-9B09-493D-A8DB-DF226B46053C}"/>
                </a:ext>
              </a:extLst>
            </p:cNvPr>
            <p:cNvCxnSpPr>
              <a:cxnSpLocks/>
            </p:cNvCxnSpPr>
            <p:nvPr/>
          </p:nvCxnSpPr>
          <p:spPr>
            <a:xfrm>
              <a:off x="2351052" y="5568955"/>
              <a:ext cx="161854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A3522BA4-A4E1-4250-846A-FE26ED8B93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4142718" y="5512535"/>
            <a:ext cx="541509" cy="48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70826"/>
            <a:ext cx="5825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實驗室配置</a:t>
            </a:r>
            <a:r>
              <a:rPr kumimoji="1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---</a:t>
            </a: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綜三館</a:t>
            </a:r>
            <a:r>
              <a:rPr kumimoji="1" lang="zh-TW" altLang="en-US" sz="4000" b="1" dirty="0">
                <a:solidFill>
                  <a:srgbClr val="000000"/>
                </a:solidFill>
                <a:latin typeface="+mn-ea"/>
                <a:cs typeface="新細明體" pitchFamily="18" charset="-120"/>
              </a:rPr>
              <a:t> </a:t>
            </a:r>
            <a:r>
              <a:rPr kumimoji="1" lang="en-US" altLang="zh-TW" sz="4000" b="1" dirty="0">
                <a:solidFill>
                  <a:srgbClr val="000000"/>
                </a:solidFill>
                <a:latin typeface="+mn-ea"/>
                <a:cs typeface="新細明體" pitchFamily="18" charset="-120"/>
              </a:rPr>
              <a:t>3F</a:t>
            </a:r>
            <a:endParaRPr kumimoji="1" lang="en-US" altLang="zh-TW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580526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28168AE-F765-47C4-AEFD-F529F01BE035}"/>
              </a:ext>
            </a:extLst>
          </p:cNvPr>
          <p:cNvGrpSpPr/>
          <p:nvPr/>
        </p:nvGrpSpPr>
        <p:grpSpPr>
          <a:xfrm>
            <a:off x="1187624" y="980728"/>
            <a:ext cx="6706267" cy="5806446"/>
            <a:chOff x="1763688" y="980728"/>
            <a:chExt cx="6130203" cy="5403486"/>
          </a:xfrm>
        </p:grpSpPr>
        <p:grpSp>
          <p:nvGrpSpPr>
            <p:cNvPr id="3" name="群組 2"/>
            <p:cNvGrpSpPr/>
            <p:nvPr/>
          </p:nvGrpSpPr>
          <p:grpSpPr>
            <a:xfrm>
              <a:off x="1763688" y="980728"/>
              <a:ext cx="6130203" cy="5403486"/>
              <a:chOff x="1970189" y="1049850"/>
              <a:chExt cx="4762053" cy="4899429"/>
            </a:xfrm>
          </p:grpSpPr>
          <p:sp>
            <p:nvSpPr>
              <p:cNvPr id="13" name="矩形 12"/>
              <p:cNvSpPr/>
              <p:nvPr/>
            </p:nvSpPr>
            <p:spPr>
              <a:xfrm rot="16200000">
                <a:off x="1142097" y="1877948"/>
                <a:ext cx="4176464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4418461" y="1121864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 rot="16200000">
                <a:off x="3697903" y="843834"/>
                <a:ext cx="2828315" cy="3240362"/>
              </a:xfrm>
              <a:custGeom>
                <a:avLst/>
                <a:gdLst>
                  <a:gd name="connsiteX0" fmla="*/ 0 w 1152128"/>
                  <a:gd name="connsiteY0" fmla="*/ 0 h 3240360"/>
                  <a:gd name="connsiteX1" fmla="*/ 1152128 w 1152128"/>
                  <a:gd name="connsiteY1" fmla="*/ 0 h 3240360"/>
                  <a:gd name="connsiteX2" fmla="*/ 1152128 w 1152128"/>
                  <a:gd name="connsiteY2" fmla="*/ 3240360 h 3240360"/>
                  <a:gd name="connsiteX3" fmla="*/ 0 w 1152128"/>
                  <a:gd name="connsiteY3" fmla="*/ 3240360 h 3240360"/>
                  <a:gd name="connsiteX4" fmla="*/ 0 w 1152128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224135 w 2376263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0 w 2376263"/>
                  <a:gd name="connsiteY4" fmla="*/ 1080123 h 3240360"/>
                  <a:gd name="connsiteX5" fmla="*/ 1224135 w 2376263"/>
                  <a:gd name="connsiteY5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 w 2376263"/>
                  <a:gd name="connsiteY4" fmla="*/ 1 h 3240360"/>
                  <a:gd name="connsiteX5" fmla="*/ 1224135 w 2376263"/>
                  <a:gd name="connsiteY5" fmla="*/ 0 h 3240360"/>
                  <a:gd name="connsiteX0" fmla="*/ 1440160 w 2592288"/>
                  <a:gd name="connsiteY0" fmla="*/ 0 h 3240360"/>
                  <a:gd name="connsiteX1" fmla="*/ 2592288 w 2592288"/>
                  <a:gd name="connsiteY1" fmla="*/ 0 h 3240360"/>
                  <a:gd name="connsiteX2" fmla="*/ 2592288 w 2592288"/>
                  <a:gd name="connsiteY2" fmla="*/ 3240360 h 3240360"/>
                  <a:gd name="connsiteX3" fmla="*/ 216025 w 2592288"/>
                  <a:gd name="connsiteY3" fmla="*/ 3240360 h 3240360"/>
                  <a:gd name="connsiteX4" fmla="*/ 0 w 2592288"/>
                  <a:gd name="connsiteY4" fmla="*/ 1 h 3240360"/>
                  <a:gd name="connsiteX5" fmla="*/ 1440160 w 2592288"/>
                  <a:gd name="connsiteY5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516248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372230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80188 w 2832316"/>
                  <a:gd name="connsiteY0" fmla="*/ 0 h 3240360"/>
                  <a:gd name="connsiteX1" fmla="*/ 2832316 w 2832316"/>
                  <a:gd name="connsiteY1" fmla="*/ 0 h 3240360"/>
                  <a:gd name="connsiteX2" fmla="*/ 2832316 w 2832316"/>
                  <a:gd name="connsiteY2" fmla="*/ 3240360 h 3240360"/>
                  <a:gd name="connsiteX3" fmla="*/ 456053 w 2832316"/>
                  <a:gd name="connsiteY3" fmla="*/ 3240360 h 3240360"/>
                  <a:gd name="connsiteX4" fmla="*/ 384043 w 2832316"/>
                  <a:gd name="connsiteY4" fmla="*/ 1008110 h 3240360"/>
                  <a:gd name="connsiteX5" fmla="*/ 24003 w 2832316"/>
                  <a:gd name="connsiteY5" fmla="*/ 1008110 h 3240360"/>
                  <a:gd name="connsiteX6" fmla="*/ 240028 w 2832316"/>
                  <a:gd name="connsiteY6" fmla="*/ 1 h 3240360"/>
                  <a:gd name="connsiteX7" fmla="*/ 1680188 w 2832316"/>
                  <a:gd name="connsiteY7" fmla="*/ 0 h 3240360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89160 w 3041288"/>
                  <a:gd name="connsiteY0" fmla="*/ 2 h 3240362"/>
                  <a:gd name="connsiteX1" fmla="*/ 3041288 w 3041288"/>
                  <a:gd name="connsiteY1" fmla="*/ 2 h 3240362"/>
                  <a:gd name="connsiteX2" fmla="*/ 3041288 w 3041288"/>
                  <a:gd name="connsiteY2" fmla="*/ 3240362 h 3240362"/>
                  <a:gd name="connsiteX3" fmla="*/ 665025 w 3041288"/>
                  <a:gd name="connsiteY3" fmla="*/ 3240362 h 3240362"/>
                  <a:gd name="connsiteX4" fmla="*/ 593015 w 3041288"/>
                  <a:gd name="connsiteY4" fmla="*/ 1008112 h 3240362"/>
                  <a:gd name="connsiteX5" fmla="*/ 232975 w 3041288"/>
                  <a:gd name="connsiteY5" fmla="*/ 1008112 h 3240362"/>
                  <a:gd name="connsiteX6" fmla="*/ 232978 w 3041288"/>
                  <a:gd name="connsiteY6" fmla="*/ 0 h 3240362"/>
                  <a:gd name="connsiteX7" fmla="*/ 1889160 w 3041288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315" h="3240362">
                    <a:moveTo>
                      <a:pt x="1676187" y="2"/>
                    </a:moveTo>
                    <a:lnTo>
                      <a:pt x="2828315" y="2"/>
                    </a:lnTo>
                    <a:lnTo>
                      <a:pt x="2828315" y="3240362"/>
                    </a:lnTo>
                    <a:lnTo>
                      <a:pt x="452052" y="3240362"/>
                    </a:lnTo>
                    <a:cubicBezTo>
                      <a:pt x="452056" y="2633714"/>
                      <a:pt x="478156" y="1440743"/>
                      <a:pt x="452050" y="1008112"/>
                    </a:cubicBezTo>
                    <a:cubicBezTo>
                      <a:pt x="235643" y="1002902"/>
                      <a:pt x="168587" y="1037448"/>
                      <a:pt x="20002" y="1008112"/>
                    </a:cubicBezTo>
                    <a:cubicBezTo>
                      <a:pt x="23039" y="807698"/>
                      <a:pt x="0" y="257857"/>
                      <a:pt x="20005" y="0"/>
                    </a:cubicBezTo>
                    <a:lnTo>
                      <a:pt x="1676187" y="2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marL="1524000" algn="ctr"/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r>
                  <a:rPr lang="en-US" altLang="zh-TW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3F</a:t>
                </a:r>
              </a:p>
              <a:p>
                <a:pPr marL="1524000" algn="ctr"/>
                <a:r>
                  <a:rPr lang="zh-TW" altLang="en-US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en-US" altLang="zh-TW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zh-TW" altLang="en-US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16200000">
                <a:off x="3518360" y="3822164"/>
                <a:ext cx="936105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3F</a:t>
                </a:r>
              </a:p>
              <a:p>
                <a:pPr algn="ctr"/>
                <a:r>
                  <a:rPr lang="zh-TW" altLang="en-US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cxnSp>
            <p:nvCxnSpPr>
              <p:cNvPr id="45" name="直線接點 44"/>
              <p:cNvCxnSpPr/>
              <p:nvPr/>
            </p:nvCxnSpPr>
            <p:spPr>
              <a:xfrm rot="16200000">
                <a:off x="3311880" y="3174112"/>
                <a:ext cx="360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16200000">
                <a:off x="3311880" y="4110176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50000"/>
              </a:blip>
              <a:srcRect/>
              <a:stretch>
                <a:fillRect/>
              </a:stretch>
            </p:blipFill>
            <p:spPr bwMode="auto">
              <a:xfrm rot="5400000">
                <a:off x="4639460" y="5086852"/>
                <a:ext cx="722959" cy="1001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矩形 21"/>
              <p:cNvSpPr/>
              <p:nvPr/>
            </p:nvSpPr>
            <p:spPr>
              <a:xfrm rot="16200000">
                <a:off x="1790167" y="1229872"/>
                <a:ext cx="1872213" cy="1512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400" dirty="0" err="1">
                    <a:ln w="0"/>
                    <a:solidFill>
                      <a:sysClr val="windowText" lastClr="000000"/>
                    </a:solidFill>
                  </a:rPr>
                  <a:t>Sp.ark</a:t>
                </a:r>
                <a:endParaRPr lang="zh-TW" altLang="en-US" sz="2400" dirty="0">
                  <a:ln w="0"/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16200000">
                <a:off x="1574147" y="3318107"/>
                <a:ext cx="1872205" cy="10801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科教小教室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3514170" y="1018041"/>
                <a:ext cx="1440162" cy="15037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數學系</a:t>
                </a:r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3269951" y="3138088"/>
                <a:ext cx="1503786" cy="1967181"/>
              </a:xfrm>
              <a:custGeom>
                <a:avLst/>
                <a:gdLst>
                  <a:gd name="connsiteX0" fmla="*/ 372416 w 1353491"/>
                  <a:gd name="connsiteY0" fmla="*/ 0 h 2316270"/>
                  <a:gd name="connsiteX1" fmla="*/ 324791 w 1353491"/>
                  <a:gd name="connsiteY1" fmla="*/ 228600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296216 w 1353491"/>
                  <a:gd name="connsiteY1" fmla="*/ 466725 h 2316270"/>
                  <a:gd name="connsiteX2" fmla="*/ 229541 w 1353491"/>
                  <a:gd name="connsiteY2" fmla="*/ 752475 h 2316270"/>
                  <a:gd name="connsiteX3" fmla="*/ 220016 w 1353491"/>
                  <a:gd name="connsiteY3" fmla="*/ 895350 h 2316270"/>
                  <a:gd name="connsiteX4" fmla="*/ 191441 w 1353491"/>
                  <a:gd name="connsiteY4" fmla="*/ 981075 h 2316270"/>
                  <a:gd name="connsiteX5" fmla="*/ 200966 w 1353491"/>
                  <a:gd name="connsiteY5" fmla="*/ 2114550 h 2316270"/>
                  <a:gd name="connsiteX6" fmla="*/ 915341 w 1353491"/>
                  <a:gd name="connsiteY6" fmla="*/ 2133600 h 2316270"/>
                  <a:gd name="connsiteX7" fmla="*/ 1134416 w 1353491"/>
                  <a:gd name="connsiteY7" fmla="*/ 2152650 h 2316270"/>
                  <a:gd name="connsiteX8" fmla="*/ 1277291 w 1353491"/>
                  <a:gd name="connsiteY8" fmla="*/ 2181225 h 2316270"/>
                  <a:gd name="connsiteX9" fmla="*/ 1353491 w 1353491"/>
                  <a:gd name="connsiteY9" fmla="*/ 2181225 h 2316270"/>
                  <a:gd name="connsiteX0" fmla="*/ 372416 w 1353491"/>
                  <a:gd name="connsiteY0" fmla="*/ 0 h 2316270"/>
                  <a:gd name="connsiteX1" fmla="*/ 229541 w 1353491"/>
                  <a:gd name="connsiteY1" fmla="*/ 752475 h 2316270"/>
                  <a:gd name="connsiteX2" fmla="*/ 220016 w 1353491"/>
                  <a:gd name="connsiteY2" fmla="*/ 895350 h 2316270"/>
                  <a:gd name="connsiteX3" fmla="*/ 191441 w 1353491"/>
                  <a:gd name="connsiteY3" fmla="*/ 981075 h 2316270"/>
                  <a:gd name="connsiteX4" fmla="*/ 200966 w 1353491"/>
                  <a:gd name="connsiteY4" fmla="*/ 2114550 h 2316270"/>
                  <a:gd name="connsiteX5" fmla="*/ 915341 w 1353491"/>
                  <a:gd name="connsiteY5" fmla="*/ 2133600 h 2316270"/>
                  <a:gd name="connsiteX6" fmla="*/ 1134416 w 1353491"/>
                  <a:gd name="connsiteY6" fmla="*/ 2152650 h 2316270"/>
                  <a:gd name="connsiteX7" fmla="*/ 1277291 w 1353491"/>
                  <a:gd name="connsiteY7" fmla="*/ 2181225 h 2316270"/>
                  <a:gd name="connsiteX8" fmla="*/ 1353491 w 1353491"/>
                  <a:gd name="connsiteY8" fmla="*/ 2181225 h 2316270"/>
                  <a:gd name="connsiteX0" fmla="*/ 287338 w 1268413"/>
                  <a:gd name="connsiteY0" fmla="*/ 0 h 2316270"/>
                  <a:gd name="connsiteX1" fmla="*/ 144463 w 1268413"/>
                  <a:gd name="connsiteY1" fmla="*/ 752475 h 2316270"/>
                  <a:gd name="connsiteX2" fmla="*/ 134938 w 1268413"/>
                  <a:gd name="connsiteY2" fmla="*/ 895350 h 2316270"/>
                  <a:gd name="connsiteX3" fmla="*/ 115888 w 1268413"/>
                  <a:gd name="connsiteY3" fmla="*/ 2114550 h 2316270"/>
                  <a:gd name="connsiteX4" fmla="*/ 830263 w 1268413"/>
                  <a:gd name="connsiteY4" fmla="*/ 2133600 h 2316270"/>
                  <a:gd name="connsiteX5" fmla="*/ 1049338 w 1268413"/>
                  <a:gd name="connsiteY5" fmla="*/ 2152650 h 2316270"/>
                  <a:gd name="connsiteX6" fmla="*/ 1192213 w 1268413"/>
                  <a:gd name="connsiteY6" fmla="*/ 2181225 h 2316270"/>
                  <a:gd name="connsiteX7" fmla="*/ 1268413 w 1268413"/>
                  <a:gd name="connsiteY7" fmla="*/ 2181225 h 2316270"/>
                  <a:gd name="connsiteX0" fmla="*/ 285750 w 1266825"/>
                  <a:gd name="connsiteY0" fmla="*/ 0 h 2316270"/>
                  <a:gd name="connsiteX1" fmla="*/ 142875 w 1266825"/>
                  <a:gd name="connsiteY1" fmla="*/ 752475 h 2316270"/>
                  <a:gd name="connsiteX2" fmla="*/ 114300 w 1266825"/>
                  <a:gd name="connsiteY2" fmla="*/ 2114550 h 2316270"/>
                  <a:gd name="connsiteX3" fmla="*/ 828675 w 1266825"/>
                  <a:gd name="connsiteY3" fmla="*/ 2133600 h 2316270"/>
                  <a:gd name="connsiteX4" fmla="*/ 1047750 w 1266825"/>
                  <a:gd name="connsiteY4" fmla="*/ 2152650 h 2316270"/>
                  <a:gd name="connsiteX5" fmla="*/ 1190625 w 1266825"/>
                  <a:gd name="connsiteY5" fmla="*/ 2181225 h 2316270"/>
                  <a:gd name="connsiteX6" fmla="*/ 1266825 w 1266825"/>
                  <a:gd name="connsiteY6" fmla="*/ 2181225 h 2316270"/>
                  <a:gd name="connsiteX0" fmla="*/ 261937 w 1243012"/>
                  <a:gd name="connsiteY0" fmla="*/ 0 h 2316270"/>
                  <a:gd name="connsiteX1" fmla="*/ 90487 w 1243012"/>
                  <a:gd name="connsiteY1" fmla="*/ 2114550 h 2316270"/>
                  <a:gd name="connsiteX2" fmla="*/ 804862 w 1243012"/>
                  <a:gd name="connsiteY2" fmla="*/ 2133600 h 2316270"/>
                  <a:gd name="connsiteX3" fmla="*/ 1023937 w 1243012"/>
                  <a:gd name="connsiteY3" fmla="*/ 2152650 h 2316270"/>
                  <a:gd name="connsiteX4" fmla="*/ 1166812 w 1243012"/>
                  <a:gd name="connsiteY4" fmla="*/ 2181225 h 2316270"/>
                  <a:gd name="connsiteX5" fmla="*/ 1243012 w 1243012"/>
                  <a:gd name="connsiteY5" fmla="*/ 2181225 h 2316270"/>
                  <a:gd name="connsiteX0" fmla="*/ 2061392 w 2061392"/>
                  <a:gd name="connsiteY0" fmla="*/ 0 h 2351691"/>
                  <a:gd name="connsiteX1" fmla="*/ 90487 w 2061392"/>
                  <a:gd name="connsiteY1" fmla="*/ 2149971 h 2351691"/>
                  <a:gd name="connsiteX2" fmla="*/ 804862 w 2061392"/>
                  <a:gd name="connsiteY2" fmla="*/ 2169021 h 2351691"/>
                  <a:gd name="connsiteX3" fmla="*/ 1023937 w 2061392"/>
                  <a:gd name="connsiteY3" fmla="*/ 2188071 h 2351691"/>
                  <a:gd name="connsiteX4" fmla="*/ 1166812 w 2061392"/>
                  <a:gd name="connsiteY4" fmla="*/ 2216646 h 2351691"/>
                  <a:gd name="connsiteX5" fmla="*/ 1243012 w 2061392"/>
                  <a:gd name="connsiteY5" fmla="*/ 2216646 h 2351691"/>
                  <a:gd name="connsiteX0" fmla="*/ 1962695 w 1962695"/>
                  <a:gd name="connsiteY0" fmla="*/ 427607 h 2645943"/>
                  <a:gd name="connsiteX1" fmla="*/ 90487 w 1962695"/>
                  <a:gd name="connsiteY1" fmla="*/ 355600 h 2645943"/>
                  <a:gd name="connsiteX2" fmla="*/ 706165 w 1962695"/>
                  <a:gd name="connsiteY2" fmla="*/ 2596628 h 2645943"/>
                  <a:gd name="connsiteX3" fmla="*/ 925240 w 1962695"/>
                  <a:gd name="connsiteY3" fmla="*/ 2615678 h 2645943"/>
                  <a:gd name="connsiteX4" fmla="*/ 1068115 w 1962695"/>
                  <a:gd name="connsiteY4" fmla="*/ 2644253 h 2645943"/>
                  <a:gd name="connsiteX5" fmla="*/ 1144315 w 1962695"/>
                  <a:gd name="connsiteY5" fmla="*/ 2644253 h 2645943"/>
                  <a:gd name="connsiteX0" fmla="*/ 1966317 w 1966317"/>
                  <a:gd name="connsiteY0" fmla="*/ 427607 h 2666207"/>
                  <a:gd name="connsiteX1" fmla="*/ 94109 w 1966317"/>
                  <a:gd name="connsiteY1" fmla="*/ 355600 h 2666207"/>
                  <a:gd name="connsiteX2" fmla="*/ 238125 w 1966317"/>
                  <a:gd name="connsiteY2" fmla="*/ 2659857 h 2666207"/>
                  <a:gd name="connsiteX3" fmla="*/ 928862 w 1966317"/>
                  <a:gd name="connsiteY3" fmla="*/ 2615678 h 2666207"/>
                  <a:gd name="connsiteX4" fmla="*/ 1071737 w 1966317"/>
                  <a:gd name="connsiteY4" fmla="*/ 2644253 h 2666207"/>
                  <a:gd name="connsiteX5" fmla="*/ 1147937 w 1966317"/>
                  <a:gd name="connsiteY5" fmla="*/ 2644253 h 2666207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071737 w 1966317"/>
                  <a:gd name="connsiteY3" fmla="*/ 2644253 h 3041299"/>
                  <a:gd name="connsiteX4" fmla="*/ 1147937 w 1966317"/>
                  <a:gd name="connsiteY4" fmla="*/ 2644253 h 3041299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147937 w 1966317"/>
                  <a:gd name="connsiteY3" fmla="*/ 2644253 h 3041299"/>
                  <a:gd name="connsiteX0" fmla="*/ 2038325 w 2038325"/>
                  <a:gd name="connsiteY0" fmla="*/ 427607 h 3041299"/>
                  <a:gd name="connsiteX1" fmla="*/ 166117 w 2038325"/>
                  <a:gd name="connsiteY1" fmla="*/ 355600 h 3041299"/>
                  <a:gd name="connsiteX2" fmla="*/ 238125 w 2038325"/>
                  <a:gd name="connsiteY2" fmla="*/ 2659857 h 3041299"/>
                  <a:gd name="connsiteX3" fmla="*/ 1219945 w 2038325"/>
                  <a:gd name="connsiteY3" fmla="*/ 2644253 h 3041299"/>
                  <a:gd name="connsiteX0" fmla="*/ 2038325 w 2038325"/>
                  <a:gd name="connsiteY0" fmla="*/ 427607 h 2694232"/>
                  <a:gd name="connsiteX1" fmla="*/ 166117 w 2038325"/>
                  <a:gd name="connsiteY1" fmla="*/ 355600 h 2694232"/>
                  <a:gd name="connsiteX2" fmla="*/ 238125 w 2038325"/>
                  <a:gd name="connsiteY2" fmla="*/ 2659857 h 2694232"/>
                  <a:gd name="connsiteX3" fmla="*/ 1219945 w 203832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059734 w 1878113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5905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8113" h="2348703">
                    <a:moveTo>
                      <a:pt x="1878113" y="21482"/>
                    </a:moveTo>
                    <a:cubicBezTo>
                      <a:pt x="1515121" y="17761"/>
                      <a:pt x="469754" y="0"/>
                      <a:pt x="5906" y="21481"/>
                    </a:cubicBezTo>
                    <a:cubicBezTo>
                      <a:pt x="0" y="305106"/>
                      <a:pt x="25277" y="1954437"/>
                      <a:pt x="5905" y="2325738"/>
                    </a:cubicBezTo>
                    <a:cubicBezTo>
                      <a:pt x="336200" y="2348703"/>
                      <a:pt x="1184514" y="2328989"/>
                      <a:pt x="1374058" y="2325738"/>
                    </a:cubicBezTo>
                  </a:path>
                </a:pathLst>
              </a:custGeom>
              <a:ln w="762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6588224" y="2994080"/>
                <a:ext cx="72008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C696794-457E-43C8-8861-D3E2E9A1B368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51" y="4072885"/>
              <a:ext cx="3970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E2B290C5-23F1-4A9C-9B7C-C5DF14FD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9" t="11456" r="14866"/>
          <a:stretch/>
        </p:blipFill>
        <p:spPr>
          <a:xfrm rot="5400000">
            <a:off x="4685891" y="5437704"/>
            <a:ext cx="541509" cy="4816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248400" y="6642100"/>
            <a:ext cx="2895600" cy="2159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20</a:t>
            </a:r>
            <a:r>
              <a:rPr lang="en-US" altLang="zh-TW" dirty="0"/>
              <a:t>10</a:t>
            </a:r>
            <a:r>
              <a:rPr lang="zh-TW" altLang="en-US" dirty="0"/>
              <a:t>/</a:t>
            </a:r>
            <a:r>
              <a:rPr lang="en-US" altLang="zh-TW" dirty="0"/>
              <a:t>09</a:t>
            </a:r>
            <a:r>
              <a:rPr lang="zh-TW" altLang="en-US" dirty="0"/>
              <a:t>/</a:t>
            </a:r>
            <a:r>
              <a:rPr lang="en-US" altLang="zh-TW" dirty="0"/>
              <a:t>10</a:t>
            </a:r>
            <a:r>
              <a:rPr lang="zh-TW" altLang="en-US" dirty="0"/>
              <a:t> FYLEE</a:t>
            </a:r>
            <a:endParaRPr lang="en-US" altLang="zh-TW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539" y="222537"/>
            <a:ext cx="7236296" cy="647700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pPr algn="l" eaLnBrk="1" hangingPunct="1"/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實驗室規定注意事項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5622" y="948690"/>
            <a:ext cx="885698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普通物理實驗室網站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>
                <a:hlinkClick r:id="rId2"/>
              </a:rPr>
              <a:t>http://www.phys.nthu.edu.tw/~gplab/</a:t>
            </a:r>
            <a:endParaRPr lang="en-US" altLang="zh-TW" sz="2400" dirty="0"/>
          </a:p>
          <a:p>
            <a:pPr marL="358775" indent="-358775"/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	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最新消息，注意事項，實驗內容下載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…)</a:t>
            </a:r>
          </a:p>
          <a:p>
            <a:pPr marL="358775" indent="-358775"/>
            <a:endParaRPr kumimoji="0"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實驗室上課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禁穿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拖鞋。並盡量穿運動鞋或皮鞋以防儀器掉落砸傷。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實驗室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禁止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飲食，勿丟棄飲料食物或空盒於實驗室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包含走道及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廁所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，避免螞蟻及老鼠進駐損壞電源或儀器，影響大家實驗時間。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kumimoji="0"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將實驗器材依器材照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歸位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助教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以組為單位清點實驗器材，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器材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損壞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非耗損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請同學照價或採購賠償。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若學生未整理，請助教留下整理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58775" indent="-358775">
              <a:buFont typeface="Arial" pitchFamily="34" charset="0"/>
              <a:buChar char="•"/>
            </a:pPr>
            <a:endParaRPr kumimoji="0"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實驗結束後關電源，冷氣，燈、扇，並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告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實驗室人員。</a:t>
            </a:r>
          </a:p>
          <a:p>
            <a:pPr marL="358775" indent="-358775">
              <a:buFont typeface="Arial" pitchFamily="34" charset="0"/>
              <a:buChar char="•"/>
            </a:pPr>
            <a:endParaRPr kumimoji="0"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需補做實驗者請</a:t>
            </a:r>
            <a:r>
              <a:rPr kumimoji="0"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事先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與實驗室助理提出申請，助教陪同，在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當次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驗月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內完成。</a:t>
            </a:r>
          </a:p>
        </p:txBody>
      </p:sp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660325" y="6419507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1846" y="116632"/>
            <a:ext cx="4824536" cy="6926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87624" y="1916832"/>
            <a:ext cx="7344816" cy="19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學生違反實驗室規定，扣成績。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講助違反實驗室規定，扣薪。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講助表現良好，獎金。</a:t>
            </a:r>
          </a:p>
        </p:txBody>
      </p:sp>
    </p:spTree>
    <p:extLst>
      <p:ext uri="{BB962C8B-B14F-4D97-AF65-F5344CB8AC3E}">
        <p14:creationId xmlns:p14="http://schemas.microsoft.com/office/powerpoint/2010/main" val="1983789751"/>
      </p:ext>
    </p:extLst>
  </p:cSld>
  <p:clrMapOvr>
    <a:masterClrMapping/>
  </p:clrMapOvr>
</p:sld>
</file>

<file path=ppt/theme/theme1.xml><?xml version="1.0" encoding="utf-8"?>
<a:theme xmlns:a="http://schemas.openxmlformats.org/drawingml/2006/main" name="110普物實驗室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" id="{DF86FE93-F025-439B-9E6E-917C2109766D}" vid="{CF5676D7-6E93-4E69-8143-241771FA6E8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</Template>
  <TotalTime>4715</TotalTime>
  <Words>1528</Words>
  <Application>Microsoft Office PowerPoint</Application>
  <PresentationFormat>如螢幕大小 (4:3)</PresentationFormat>
  <Paragraphs>185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Helvetica Neue</vt:lpstr>
      <vt:lpstr>華康古印體(P)</vt:lpstr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110普物實驗室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實驗室規定注意事項</vt:lpstr>
      <vt:lpstr>PowerPoint 簡報</vt:lpstr>
      <vt:lpstr>PowerPoint 簡報</vt:lpstr>
      <vt:lpstr>PowerPoint 簡報</vt:lpstr>
      <vt:lpstr>普物實驗下學期課程</vt:lpstr>
      <vt:lpstr>實驗輪流表</vt:lpstr>
      <vt:lpstr>普物實驗報告分組 A B 組</vt:lpstr>
      <vt:lpstr>實驗成績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GPL-1</dc:creator>
  <cp:lastModifiedBy>W1111</cp:lastModifiedBy>
  <cp:revision>276</cp:revision>
  <cp:lastPrinted>2022-09-12T04:59:19Z</cp:lastPrinted>
  <dcterms:created xsi:type="dcterms:W3CDTF">2011-09-08T02:21:50Z</dcterms:created>
  <dcterms:modified xsi:type="dcterms:W3CDTF">2024-02-19T06:25:07Z</dcterms:modified>
</cp:coreProperties>
</file>